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6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0B69-0C78-BA4D-8FF9-C0E21A44902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1A37-E8FD-E04C-BF7B-8DEB7E6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14400" y="5444015"/>
            <a:ext cx="8229600" cy="916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  <a:t>Wildlife crime and law enforcement in </a:t>
            </a:r>
            <a:b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</a:br>
            <a:r>
              <a:rPr lang="en-US" sz="2800" b="1" dirty="0" smtClean="0">
                <a:solidFill>
                  <a:schemeClr val="bg1"/>
                </a:solidFill>
                <a:latin typeface="Garamond"/>
                <a:cs typeface="Garamond"/>
              </a:rPr>
              <a:t>protected areas: introduction</a:t>
            </a:r>
            <a:endParaRPr lang="en-US" sz="2800" b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4361"/>
            <a:ext cx="9143999" cy="6111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278" y="2791353"/>
            <a:ext cx="1716462" cy="2414519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CS logo high 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0" y="5562667"/>
            <a:ext cx="1083168" cy="1102424"/>
          </a:xfrm>
          <a:prstGeom prst="rect">
            <a:avLst/>
          </a:prstGeom>
        </p:spPr>
      </p:pic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2733675" y="6411832"/>
            <a:ext cx="5798074" cy="35184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</a:rPr>
              <a:t>ELIZABETH L. BENNETT ▪ WORLD PARKS CONGRESS 2014</a:t>
            </a:r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419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51569"/>
              </p:ext>
            </p:extLst>
          </p:nvPr>
        </p:nvGraphicFramePr>
        <p:xfrm>
          <a:off x="242046" y="1497099"/>
          <a:ext cx="8610600" cy="518159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22120"/>
                <a:gridCol w="1722120"/>
                <a:gridCol w="1738840"/>
                <a:gridCol w="1705400"/>
                <a:gridCol w="1722120"/>
              </a:tblGrid>
              <a:tr h="702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Species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Range Area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(km</a:t>
                      </a:r>
                      <a:r>
                        <a:rPr lang="en-US" sz="1800" b="1" baseline="300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Range in PAs (km</a:t>
                      </a:r>
                      <a:r>
                        <a:rPr lang="en-US" sz="1800" b="1" baseline="300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% range in PAs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% total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popn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in PAs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308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Tiger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1,111,101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219,649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20%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73-83%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308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Asian elephant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926,776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186,339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20%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65-85%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308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Gaur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778,526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147,250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19%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65-85%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3080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Banteng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190,933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106,180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56%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85-95%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5190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Greater one-horned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rhino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5,384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5,200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97%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&gt;98%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5190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Sumatran rhinoceros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25,205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24,650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98%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&gt;98%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51903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Javan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rhinoceros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996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996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100%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100%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989096"/>
            <a:ext cx="86106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Garamond"/>
                <a:ea typeface="ＭＳ Ｐゴシック" charset="0"/>
                <a:cs typeface="Garamond"/>
              </a:rPr>
              <a:t>Proportion of range and total population in Protected Areas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412" y="104591"/>
            <a:ext cx="862105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On the positive side, protected areas are the last, vital refuges for species affected by wildlife trafficking. 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101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i ranger training with G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493" y="0"/>
            <a:ext cx="4630508" cy="325014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4" descr="Thai rangers on patr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134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1296" y="3436473"/>
            <a:ext cx="4258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For PAs to play 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this 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role, long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-term, hands-on management, including enforcement, 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is needed. This can be done 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by 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governments, 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local communities, NGOs, private sector, or some combination according to what’s locally appropriate. </a:t>
            </a:r>
          </a:p>
        </p:txBody>
      </p:sp>
    </p:spTree>
    <p:extLst>
      <p:ext uri="{BB962C8B-B14F-4D97-AF65-F5344CB8AC3E}">
        <p14:creationId xmlns:p14="http://schemas.microsoft.com/office/powerpoint/2010/main" val="33712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go CAR Jan 2012 0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hart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883" y="-1"/>
            <a:ext cx="5304118" cy="37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097063" y="1718236"/>
            <a:ext cx="914400" cy="16734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64" y="-29876"/>
            <a:ext cx="3839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With such management, including SMART patrols, parks are very effective at conserving high value species, e.g., elephant densities in </a:t>
            </a:r>
            <a:r>
              <a:rPr lang="en-US" sz="2400" dirty="0" err="1" smtClean="0">
                <a:solidFill>
                  <a:srgbClr val="FFFFFF"/>
                </a:solidFill>
                <a:latin typeface="Garamond"/>
                <a:cs typeface="Garamond"/>
              </a:rPr>
              <a:t>Nouabale-Ndoki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 NP, Congo, compared to surrounding </a:t>
            </a:r>
            <a:r>
              <a:rPr lang="en-US" sz="2400" smtClean="0">
                <a:solidFill>
                  <a:srgbClr val="FFFFFF"/>
                </a:solidFill>
                <a:latin typeface="Garamond"/>
                <a:cs typeface="Garamond"/>
              </a:rPr>
              <a:t>logging concessions.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087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er Endau-Rompin Aug20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09179" y="134473"/>
            <a:ext cx="5154703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Given the high value of certain species, a challenge is securing sufficient funding for such protection.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79" y="1691339"/>
            <a:ext cx="5154703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E.g., effective tiger conservation costs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~$930/km</a:t>
            </a:r>
            <a:r>
              <a:rPr lang="en-US" sz="2400" baseline="30000" dirty="0" smtClean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/year. Current spending is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~$500/km</a:t>
            </a:r>
            <a:r>
              <a:rPr lang="en-US" sz="2400" baseline="30000" dirty="0" smtClean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/year.</a:t>
            </a:r>
            <a:endParaRPr lang="en-US" sz="2400" baseline="300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72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y1 0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179" y="4422601"/>
            <a:ext cx="8740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Support is needed at all levels, from local communities, civil society and governments, if high-value species are to be conserved, playing their full ecological role in protected areas, and re-expanding from those source areas across the wider landscape.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69" y="5949573"/>
            <a:ext cx="874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These two sessions give diverse examples of this, available tools and standards, and discussions on next steps needed.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432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nnett Mother and calf drinking Tarangi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3181"/>
            <a:ext cx="9185317" cy="6693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34471" y="5642907"/>
            <a:ext cx="9319787" cy="12772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pic>
        <p:nvPicPr>
          <p:cNvPr id="10" name="Picture 9" descr="WCS logo high 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0" y="5723082"/>
            <a:ext cx="1083168" cy="1102424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1126160" y="5819399"/>
            <a:ext cx="3829050" cy="990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	Thank You.</a:t>
            </a:r>
            <a:endParaRPr lang="en-US" sz="28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152900" y="5634504"/>
            <a:ext cx="3990975" cy="1181100"/>
          </a:xfrm>
          <a:prstGeom prst="rect">
            <a:avLst/>
          </a:prstGeom>
          <a:noFill/>
        </p:spPr>
        <p:txBody>
          <a:bodyPr anchor="ctr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  <a:t>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  <a:t>Learn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  <a:t> more about WCS and</a:t>
            </a:r>
            <a:b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</a:b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  <a:t>the World Parks Congress.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  <a:t>wpc.wcs.org</a:t>
            </a:r>
            <a:b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</a:b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/>
                <a:cs typeface="Garamond"/>
              </a:rPr>
              <a:t>ebennett</a:t>
            </a:r>
            <a:r>
              <a:rPr lang="en-US" b="1" baseline="0" dirty="0" smtClean="0">
                <a:solidFill>
                  <a:schemeClr val="bg2"/>
                </a:solidFill>
                <a:latin typeface="Garamond"/>
                <a:cs typeface="Garamond"/>
              </a:rPr>
              <a:t>@wcs.org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577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e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8525" y="-29882"/>
            <a:ext cx="10051207" cy="68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4819" y="5423651"/>
            <a:ext cx="947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High-value species are being killed inside protected areas, not just outside them.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947" y="6173691"/>
            <a:ext cx="930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E.g., 2009-2013, </a:t>
            </a:r>
            <a:r>
              <a:rPr lang="en-US" sz="2400" dirty="0" err="1" smtClean="0">
                <a:solidFill>
                  <a:srgbClr val="FFFFFF"/>
                </a:solidFill>
                <a:latin typeface="Garamond"/>
                <a:cs typeface="Garamond"/>
              </a:rPr>
              <a:t>Selous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 Wildlife Reserve, Tanzania, lost 66% of its elephants.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53" y="254004"/>
            <a:ext cx="252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Garamond"/>
                <a:cs typeface="Garamond"/>
              </a:rPr>
              <a:t>The issue</a:t>
            </a:r>
            <a:endParaRPr lang="en-US" sz="2800" i="1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415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RICA-TANZANIA AND KENYA 14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55" y="5662707"/>
            <a:ext cx="884088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Last year, 1,004 rhinos were killed in Kruger National Park, South Africa.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390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79" y="-44814"/>
            <a:ext cx="5181726" cy="346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9" y="3341222"/>
            <a:ext cx="5181726" cy="3516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9647" y="2510125"/>
            <a:ext cx="412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Sumatran and </a:t>
            </a:r>
            <a:r>
              <a:rPr lang="en-US" sz="2400" dirty="0" err="1" smtClean="0">
                <a:solidFill>
                  <a:srgbClr val="FFFFFF"/>
                </a:solidFill>
                <a:latin typeface="Garamond"/>
                <a:cs typeface="Garamond"/>
              </a:rPr>
              <a:t>Javan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 rhinos are now extinct across mainland Southeast Asia, including from inside all protected areas.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160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ger family on 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9649"/>
            <a:ext cx="9144000" cy="7867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68" y="5289182"/>
            <a:ext cx="92336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In India, tigers became extinct from </a:t>
            </a:r>
            <a:r>
              <a:rPr lang="en-US" sz="2400" dirty="0" err="1" smtClean="0">
                <a:solidFill>
                  <a:srgbClr val="FFFFFF"/>
                </a:solidFill>
                <a:latin typeface="Garamond"/>
                <a:cs typeface="Garamond"/>
              </a:rPr>
              <a:t>Sariska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 and </a:t>
            </a:r>
            <a:r>
              <a:rPr lang="en-US" sz="2400" dirty="0" err="1" smtClean="0">
                <a:solidFill>
                  <a:srgbClr val="FFFFFF"/>
                </a:solidFill>
                <a:latin typeface="Garamond"/>
                <a:cs typeface="Garamond"/>
              </a:rPr>
              <a:t>Panna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 Wildlife Reserves, although small populations are starting to re-establish following reintroductions.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306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0237" y="239063"/>
            <a:ext cx="3675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A similar picture exists for many smaller species,  e.g., Burmese star tortoises were hunted to extinction in the wild, including in protected areas.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platynota on two feet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5020237" cy="3765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1" y="5617881"/>
            <a:ext cx="37054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These losses are mainly due to illegal harvesting for international trade. 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thintail_thresher_sh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018"/>
            <a:ext cx="5020237" cy="3077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5064" y="3690477"/>
            <a:ext cx="404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This overview focuses on terrestrial species, but the same is occurring for marine. E.g., illegal fishing of sharks inside the Galápagos Marine Reserve.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575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14" y="0"/>
            <a:ext cx="9153214" cy="6864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64" y="747060"/>
            <a:ext cx="9233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Garamond"/>
                <a:cs typeface="Garamond"/>
              </a:rPr>
              <a:t>Implications</a:t>
            </a:r>
          </a:p>
          <a:p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In addition to loss of charismatic species, such losses have wider implications. E.g., African forest elephants disperse seeds of </a:t>
            </a:r>
            <a:r>
              <a:rPr lang="en-US" sz="2400" u="sng" dirty="0" smtClean="0">
                <a:solidFill>
                  <a:srgbClr val="FFFFFF"/>
                </a:solidFill>
                <a:latin typeface="Garamond"/>
                <a:cs typeface="Garamond"/>
              </a:rPr>
              <a:t>&gt;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 96 species, and create and maintain mineral-rich clearings important to many species.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474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35" y="-29877"/>
            <a:ext cx="9225725" cy="612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66" y="6006356"/>
            <a:ext cx="908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Such losses also </a:t>
            </a:r>
            <a:r>
              <a:rPr lang="en-US" sz="2400" smtClean="0">
                <a:solidFill>
                  <a:srgbClr val="FFFFFF"/>
                </a:solidFill>
                <a:latin typeface="Garamond"/>
                <a:cs typeface="Garamond"/>
              </a:rPr>
              <a:t>damage livelihoods. </a:t>
            </a:r>
            <a:r>
              <a:rPr lang="en-US" sz="2400" dirty="0" smtClean="0">
                <a:solidFill>
                  <a:srgbClr val="FFFFFF"/>
                </a:solidFill>
                <a:latin typeface="Garamond"/>
                <a:cs typeface="Garamond"/>
              </a:rPr>
              <a:t>In Kenya, wildlife tourism generates 12% of GDP, and supports ~300,000 jobs.</a:t>
            </a:r>
            <a:endParaRPr lang="en-US" sz="24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157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go CAR Jan 2012 3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060" y="29958"/>
            <a:ext cx="917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aramond"/>
                <a:cs typeface="Garamond"/>
              </a:rPr>
              <a:t>Security of local communities living in and around protected areas is also threatened by the armed poaching gangs. </a:t>
            </a:r>
            <a:endParaRPr lang="en-US" sz="24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16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531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Bennett</dc:creator>
  <cp:lastModifiedBy>Mike</cp:lastModifiedBy>
  <cp:revision>37</cp:revision>
  <dcterms:created xsi:type="dcterms:W3CDTF">2014-11-09T15:56:08Z</dcterms:created>
  <dcterms:modified xsi:type="dcterms:W3CDTF">2016-03-09T02:16:00Z</dcterms:modified>
</cp:coreProperties>
</file>