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17"/>
  </p:notesMasterIdLst>
  <p:sldIdLst>
    <p:sldId id="257" r:id="rId3"/>
    <p:sldId id="258" r:id="rId4"/>
    <p:sldId id="259" r:id="rId5"/>
    <p:sldId id="273" r:id="rId6"/>
    <p:sldId id="260" r:id="rId7"/>
    <p:sldId id="266" r:id="rId8"/>
    <p:sldId id="277" r:id="rId9"/>
    <p:sldId id="278" r:id="rId10"/>
    <p:sldId id="269" r:id="rId11"/>
    <p:sldId id="261" r:id="rId12"/>
    <p:sldId id="262" r:id="rId13"/>
    <p:sldId id="275" r:id="rId14"/>
    <p:sldId id="276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4" d="100"/>
          <a:sy n="74" d="100"/>
        </p:scale>
        <p:origin x="-1266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8E001-C957-DC43-B47A-E467DCA8CAD9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6BBEC-32D9-3442-ACC3-3ADC4DA30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431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567F-ACE5-3F4D-A9F2-5851923DFBC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4149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TRY</a:t>
            </a:r>
            <a:r>
              <a:rPr lang="en-US" baseline="0" dirty="0" smtClean="0"/>
              <a:t> TO GET PEOPLE’S BANK CARD AND PIN NUMBER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567F-ACE5-3F4D-A9F2-5851923DFBC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3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6377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TRY</a:t>
            </a:r>
            <a:r>
              <a:rPr lang="en-US" baseline="0" dirty="0" smtClean="0"/>
              <a:t> TO GET PEOPLE’S BANK CARD AND PIN NUMBER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567F-ACE5-3F4D-A9F2-5851923DFBC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6377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9315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567F-ACE5-3F4D-A9F2-5851923DFBC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4149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9315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A common method used is to assign alphanumeric ratings to the source’s reliability and information credibility. The U.S. Army uses source reliability ratings that range from A (Reliable) to F (Cannot Be Judged). If the source is new, they rate the source as F (Cannot Be Judged). An F rating does not necessarily mean the source is unreliable but that the collection and processing personnel have no previous experience with the source upon which to base a determination. [NEXT SLIDE]</a:t>
            </a:r>
          </a:p>
          <a:p>
            <a:pPr eaLnBrk="1" hangingPunct="1"/>
            <a:endParaRPr lang="en-US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eaLnBrk="1" hangingPunct="1"/>
            <a:r>
              <a:rPr lang="en-US" dirty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(Source: FMI 2.22-9, Open Source Intelligence, Section 4-24, December 5, 2006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)</a:t>
            </a:r>
          </a:p>
          <a:p>
            <a:pPr eaLnBrk="1" hangingPunct="1"/>
            <a:endParaRPr lang="en-US" dirty="0" smtClean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eaLnBrk="1" hangingPunct="1"/>
            <a:endParaRPr lang="en-US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567F-ACE5-3F4D-A9F2-5851923DFBC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10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41490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9315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A common method used is to assign alphanumeric ratings to the source’s reliability and information credibility. The U.S. Army uses source reliability ratings that range from A (Reliable) to F (Cannot Be Judged). If the source is new, they rate the source as F (Cannot Be Judged). An F rating does not necessarily mean the source is unreliable but that the collection and processing personnel have no previous experience with the source upon which to base a determination. [NEXT SLIDE]</a:t>
            </a:r>
          </a:p>
          <a:p>
            <a:pPr eaLnBrk="1" hangingPunct="1"/>
            <a:endParaRPr lang="en-US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eaLnBrk="1" hangingPunct="1"/>
            <a:r>
              <a:rPr lang="en-US" dirty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(Source: FMI 2.22-9, Open Source Intelligence, Section 4-24, December 5, 2006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)</a:t>
            </a:r>
          </a:p>
          <a:p>
            <a:pPr eaLnBrk="1" hangingPunct="1"/>
            <a:endParaRPr lang="en-US" dirty="0" smtClean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eaLnBrk="1" hangingPunct="1"/>
            <a:endParaRPr lang="en-US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venir Next Regular"/>
                <a:cs typeface="Avenir Next Regular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venir Next Regular"/>
                <a:cs typeface="Avenir Next Regular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Next Regular"/>
                <a:cs typeface="Avenir Next Regular"/>
              </a:defRPr>
            </a:lvl1pPr>
          </a:lstStyle>
          <a:p>
            <a:fld id="{3CC5DEFE-9352-3142-A83E-620153E176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venir Next Regular"/>
                <a:cs typeface="Avenir Next Regular"/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Next Regular"/>
                <a:cs typeface="Avenir Next Regular"/>
              </a:defRPr>
            </a:lvl1pPr>
          </a:lstStyle>
          <a:p>
            <a:fld id="{204B9D3F-04D0-C147-AEB2-1EE45CEE63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774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DEFE-9352-3142-A83E-620153E176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9D3F-04D0-C147-AEB2-1EE45CEE63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175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DEFE-9352-3142-A83E-620153E176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9D3F-04D0-C147-AEB2-1EE45CEE63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974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3/22/2016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53347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3/22/2016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2574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3/22/2016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4162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3/22/2016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8776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3/22/2016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8747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3/22/2016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113379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3/22/2016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6817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3/22/2016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5094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DEFE-9352-3142-A83E-620153E176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9D3F-04D0-C147-AEB2-1EE45CEE63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6898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3/22/2016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97061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3/22/2016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10084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3/22/2016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6077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DEFE-9352-3142-A83E-620153E176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9D3F-04D0-C147-AEB2-1EE45CEE63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266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DEFE-9352-3142-A83E-620153E176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9D3F-04D0-C147-AEB2-1EE45CEE63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504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DEFE-9352-3142-A83E-620153E176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9D3F-04D0-C147-AEB2-1EE45CEE63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957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DEFE-9352-3142-A83E-620153E176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9D3F-04D0-C147-AEB2-1EE45CEE63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845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DEFE-9352-3142-A83E-620153E176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9D3F-04D0-C147-AEB2-1EE45CEE63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878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DEFE-9352-3142-A83E-620153E176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9D3F-04D0-C147-AEB2-1EE45CEE63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659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DEFE-9352-3142-A83E-620153E176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9D3F-04D0-C147-AEB2-1EE45CEE63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91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18732" y="1624"/>
            <a:ext cx="5025268" cy="95986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61486"/>
            <a:ext cx="8686800" cy="5164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venir Next Regular"/>
                <a:cs typeface="Avenir Next Regular"/>
              </a:defRPr>
            </a:lvl1pPr>
          </a:lstStyle>
          <a:p>
            <a:fld id="{3CC5DEFE-9352-3142-A83E-620153E176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venir Next Regular"/>
                <a:cs typeface="Avenir Next Regular"/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venir Next Regular"/>
                <a:cs typeface="Avenir Next Regular"/>
              </a:defRPr>
            </a:lvl1pPr>
          </a:lstStyle>
          <a:p>
            <a:fld id="{204B9D3F-04D0-C147-AEB2-1EE45CEE63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 descr="home_logo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" y="61986"/>
            <a:ext cx="488347" cy="488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222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4572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Avenir Next Regular"/>
          <a:ea typeface="+mj-ea"/>
          <a:cs typeface="Avenir Next Regular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3200" kern="1200">
          <a:solidFill>
            <a:schemeClr val="tx1"/>
          </a:solidFill>
          <a:latin typeface="Avenir Next Regular"/>
          <a:ea typeface="+mn-ea"/>
          <a:cs typeface="Avenir Next Regular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–"/>
        <a:defRPr sz="2800" kern="1200">
          <a:solidFill>
            <a:schemeClr val="tx1"/>
          </a:solidFill>
          <a:latin typeface="Avenir Next Regular"/>
          <a:ea typeface="+mn-ea"/>
          <a:cs typeface="Avenir Next Regular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2400" kern="1200">
          <a:solidFill>
            <a:schemeClr val="tx1"/>
          </a:solidFill>
          <a:latin typeface="Avenir Next Regular"/>
          <a:ea typeface="+mn-ea"/>
          <a:cs typeface="Avenir Next Regular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–"/>
        <a:defRPr sz="2000" kern="1200">
          <a:solidFill>
            <a:schemeClr val="tx1"/>
          </a:solidFill>
          <a:latin typeface="Avenir Next Regular"/>
          <a:ea typeface="+mn-ea"/>
          <a:cs typeface="Avenir Next Regular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»"/>
        <a:defRPr sz="2000" kern="1200">
          <a:solidFill>
            <a:schemeClr val="tx1"/>
          </a:solidFill>
          <a:latin typeface="Avenir Next Regular"/>
          <a:ea typeface="+mn-ea"/>
          <a:cs typeface="Avenir Next Regula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 defTabSz="914400"/>
              <a:t>3/22/2016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 defTabSz="914400"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68111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686" y="448267"/>
            <a:ext cx="8557891" cy="1542125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rgbClr val="000000"/>
                </a:solidFill>
              </a:rPr>
              <a:t>ORGANIZING &amp; PROCESSING </a:t>
            </a:r>
            <a:r>
              <a:rPr lang="en-US" sz="4000" dirty="0" smtClean="0">
                <a:solidFill>
                  <a:srgbClr val="000000"/>
                </a:solidFill>
              </a:rPr>
              <a:t>INTELLIGENCE DATA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118" y="2515464"/>
            <a:ext cx="8411882" cy="302320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2800" dirty="0" smtClean="0"/>
              <a:t>Agenda</a:t>
            </a: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en-US" sz="2000" dirty="0" smtClean="0"/>
              <a:t>Creating a library of source material</a:t>
            </a:r>
            <a:endParaRPr lang="en-US" sz="2000" dirty="0"/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en-US" sz="2000" dirty="0" smtClean="0"/>
              <a:t>Extracting data</a:t>
            </a: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en-US" sz="2000" dirty="0" smtClean="0"/>
              <a:t>Compiling Dossiers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1706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Evaluation and Organization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75854"/>
            <a:ext cx="8686800" cy="46503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/>
              <a:t>COMPILING DOSSIERS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16862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0983" y="1624"/>
            <a:ext cx="6193017" cy="959861"/>
          </a:xfrm>
        </p:spPr>
        <p:txBody>
          <a:bodyPr/>
          <a:lstStyle/>
          <a:p>
            <a:r>
              <a:rPr lang="en-US" dirty="0" smtClean="0"/>
              <a:t>Data Evaluation and Organization</a:t>
            </a:r>
            <a:br>
              <a:rPr lang="en-US" dirty="0" smtClean="0"/>
            </a:br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3854"/>
            <a:ext cx="8686800" cy="4042309"/>
          </a:xfrm>
        </p:spPr>
        <p:txBody>
          <a:bodyPr numCol="3"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Family </a:t>
            </a:r>
            <a:r>
              <a:rPr lang="en-US" sz="1800" dirty="0"/>
              <a:t>Name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Other Names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Photo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Wildlife Crime Involvement History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Aliases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Date of Birth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Date of Birth (text)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Country of Birth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Place of Birth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Nationality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Occupation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Life History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Language(s) Spoken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Known Associates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Ethno-Cultural Background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Identifiers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Patterns of Life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Passport (country / number)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Other Identity Document(s)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Address, Primary (text)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Address (map)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Address(</a:t>
            </a:r>
            <a:r>
              <a:rPr lang="en-US" sz="1800" dirty="0" err="1"/>
              <a:t>es</a:t>
            </a:r>
            <a:r>
              <a:rPr lang="en-US" sz="1800" dirty="0"/>
              <a:t>), Other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Real Assets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Financial </a:t>
            </a:r>
            <a:r>
              <a:rPr lang="en-US" sz="1800" dirty="0" smtClean="0"/>
              <a:t>Accounts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Other Assets</a:t>
            </a:r>
            <a:endParaRPr lang="en-US" sz="18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Phone Number(s)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Email Address(</a:t>
            </a:r>
            <a:r>
              <a:rPr lang="en-US" sz="1800" dirty="0" err="1"/>
              <a:t>es</a:t>
            </a:r>
            <a:r>
              <a:rPr lang="en-US" sz="1800" dirty="0"/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Social Media Accounts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Skype/VOIP Accounts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Vehicles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Other Identifiers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Linkages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Family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Associated Phone Numbers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Other Associated Identifiers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57200" y="964112"/>
            <a:ext cx="2723534" cy="8771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en-US" sz="5100" dirty="0">
                <a:solidFill>
                  <a:srgbClr val="008000"/>
                </a:solidFill>
                <a:latin typeface="Avenir Next Regular"/>
                <a:cs typeface="Avenir Next Regular"/>
              </a:rPr>
              <a:t>Dossiers</a:t>
            </a:r>
          </a:p>
        </p:txBody>
      </p:sp>
    </p:spTree>
    <p:extLst>
      <p:ext uri="{BB962C8B-B14F-4D97-AF65-F5344CB8AC3E}">
        <p14:creationId xmlns:p14="http://schemas.microsoft.com/office/powerpoint/2010/main" val="164984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17216" y="593085"/>
            <a:ext cx="877156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prstClr val="white"/>
                </a:solidFill>
                <a:latin typeface="Calibri"/>
              </a:rPr>
              <a:t>Hassan </a:t>
            </a:r>
            <a:r>
              <a:rPr lang="en-US" sz="2800" dirty="0" err="1" smtClean="0">
                <a:solidFill>
                  <a:prstClr val="white"/>
                </a:solidFill>
                <a:latin typeface="Calibri"/>
              </a:rPr>
              <a:t>Hassal</a:t>
            </a:r>
            <a:endParaRPr lang="en-US" sz="1100" dirty="0">
              <a:solidFill>
                <a:prstClr val="white"/>
              </a:solidFill>
              <a:latin typeface="Calibri"/>
            </a:endParaRPr>
          </a:p>
          <a:p>
            <a:pPr>
              <a:spcAft>
                <a:spcPts val="1200"/>
              </a:spcAft>
            </a:pPr>
            <a:r>
              <a:rPr lang="en-US" sz="1400" dirty="0">
                <a:solidFill>
                  <a:prstClr val="white"/>
                </a:solidFill>
                <a:latin typeface="Calibri"/>
              </a:rPr>
              <a:t>A.K.A:			“</a:t>
            </a:r>
            <a:r>
              <a:rPr lang="en-US" sz="1400" dirty="0" smtClean="0">
                <a:solidFill>
                  <a:prstClr val="white"/>
                </a:solidFill>
                <a:latin typeface="Calibri"/>
              </a:rPr>
              <a:t>Tiny””</a:t>
            </a:r>
            <a:endParaRPr lang="en-US" sz="1400" dirty="0">
              <a:solidFill>
                <a:prstClr val="white"/>
              </a:solidFill>
              <a:latin typeface="Calibri"/>
            </a:endParaRPr>
          </a:p>
          <a:p>
            <a:pPr>
              <a:spcAft>
                <a:spcPts val="1200"/>
              </a:spcAft>
            </a:pPr>
            <a:r>
              <a:rPr lang="en-US" sz="1400" dirty="0">
                <a:solidFill>
                  <a:prstClr val="white"/>
                </a:solidFill>
                <a:latin typeface="Calibri"/>
              </a:rPr>
              <a:t>DOB:			24 June </a:t>
            </a:r>
            <a:r>
              <a:rPr lang="en-US" sz="1400" dirty="0" smtClean="0">
                <a:solidFill>
                  <a:prstClr val="white"/>
                </a:solidFill>
                <a:latin typeface="Calibri"/>
              </a:rPr>
              <a:t>190</a:t>
            </a:r>
            <a:endParaRPr lang="en-US" sz="1400" dirty="0">
              <a:solidFill>
                <a:prstClr val="white"/>
              </a:solidFill>
              <a:latin typeface="Calibri"/>
            </a:endParaRPr>
          </a:p>
          <a:p>
            <a:pPr>
              <a:spcAft>
                <a:spcPts val="1200"/>
              </a:spcAft>
            </a:pPr>
            <a:r>
              <a:rPr lang="en-US" sz="1400" dirty="0">
                <a:solidFill>
                  <a:prstClr val="white"/>
                </a:solidFill>
                <a:latin typeface="Calibri"/>
              </a:rPr>
              <a:t>POB:			</a:t>
            </a:r>
            <a:r>
              <a:rPr lang="en-US" sz="1400" dirty="0" err="1">
                <a:solidFill>
                  <a:prstClr val="white"/>
                </a:solidFill>
                <a:latin typeface="Calibri"/>
              </a:rPr>
              <a:t>Messalo-Marrupa</a:t>
            </a:r>
            <a:r>
              <a:rPr lang="en-US" sz="1400" dirty="0">
                <a:solidFill>
                  <a:prstClr val="white"/>
                </a:solidFill>
                <a:latin typeface="Calibri"/>
              </a:rPr>
              <a:t>, </a:t>
            </a:r>
            <a:r>
              <a:rPr lang="en-US" sz="1400" dirty="0" err="1">
                <a:solidFill>
                  <a:prstClr val="white"/>
                </a:solidFill>
                <a:latin typeface="Calibri"/>
              </a:rPr>
              <a:t>Niassa</a:t>
            </a:r>
            <a:r>
              <a:rPr lang="en-US" sz="1400" dirty="0">
                <a:solidFill>
                  <a:prstClr val="white"/>
                </a:solidFill>
                <a:latin typeface="Calibri"/>
              </a:rPr>
              <a:t>, Mozambique</a:t>
            </a:r>
          </a:p>
          <a:p>
            <a:pPr>
              <a:spcAft>
                <a:spcPts val="1200"/>
              </a:spcAft>
            </a:pPr>
            <a:r>
              <a:rPr lang="en-US" sz="1400" dirty="0">
                <a:solidFill>
                  <a:prstClr val="white"/>
                </a:solidFill>
                <a:latin typeface="Calibri"/>
              </a:rPr>
              <a:t>Nationality:		Mozambique</a:t>
            </a:r>
          </a:p>
          <a:p>
            <a:pPr>
              <a:spcAft>
                <a:spcPts val="1200"/>
              </a:spcAft>
            </a:pPr>
            <a:r>
              <a:rPr lang="en-US" sz="1400" dirty="0">
                <a:solidFill>
                  <a:prstClr val="white"/>
                </a:solidFill>
                <a:latin typeface="Calibri"/>
              </a:rPr>
              <a:t>Residence:		</a:t>
            </a:r>
            <a:r>
              <a:rPr lang="en-US" sz="1400" dirty="0" err="1">
                <a:solidFill>
                  <a:prstClr val="white"/>
                </a:solidFill>
                <a:latin typeface="Calibri"/>
              </a:rPr>
              <a:t>Mecula</a:t>
            </a:r>
            <a:r>
              <a:rPr lang="en-US" sz="1400" dirty="0">
                <a:solidFill>
                  <a:prstClr val="white"/>
                </a:solidFill>
                <a:latin typeface="Calibri"/>
              </a:rPr>
              <a:t>, Mozambique</a:t>
            </a:r>
          </a:p>
          <a:p>
            <a:pPr>
              <a:spcAft>
                <a:spcPts val="1200"/>
              </a:spcAft>
            </a:pPr>
            <a:r>
              <a:rPr lang="en-US" sz="1400" dirty="0">
                <a:solidFill>
                  <a:prstClr val="white"/>
                </a:solidFill>
                <a:latin typeface="Calibri"/>
              </a:rPr>
              <a:t>ID Doc		</a:t>
            </a:r>
            <a:r>
              <a:rPr lang="fr-FR" sz="1400" dirty="0" err="1">
                <a:solidFill>
                  <a:prstClr val="white"/>
                </a:solidFill>
                <a:latin typeface="Calibri"/>
              </a:rPr>
              <a:t>Moz</a:t>
            </a:r>
            <a:r>
              <a:rPr lang="fr-FR" sz="1400" dirty="0">
                <a:solidFill>
                  <a:prstClr val="white"/>
                </a:solidFill>
                <a:latin typeface="Calibri"/>
              </a:rPr>
              <a:t> ID </a:t>
            </a:r>
            <a:r>
              <a:rPr lang="fr-FR" sz="1400" dirty="0" err="1">
                <a:solidFill>
                  <a:prstClr val="white"/>
                </a:solidFill>
                <a:latin typeface="Calibri"/>
              </a:rPr>
              <a:t>Card</a:t>
            </a:r>
            <a:r>
              <a:rPr lang="fr-FR" sz="1400" dirty="0">
                <a:solidFill>
                  <a:prstClr val="white"/>
                </a:solidFill>
                <a:latin typeface="Calibri"/>
              </a:rPr>
              <a:t> #</a:t>
            </a:r>
            <a:r>
              <a:rPr lang="fr-FR" sz="1400" dirty="0" smtClean="0">
                <a:solidFill>
                  <a:prstClr val="white"/>
                </a:solidFill>
                <a:latin typeface="Calibri"/>
              </a:rPr>
              <a:t>010821/01082</a:t>
            </a:r>
          </a:p>
          <a:p>
            <a:pPr>
              <a:spcAft>
                <a:spcPts val="1200"/>
              </a:spcAft>
            </a:pPr>
            <a:r>
              <a:rPr lang="fr-FR" sz="1400" dirty="0" smtClean="0">
                <a:solidFill>
                  <a:prstClr val="white"/>
                </a:solidFill>
                <a:latin typeface="Calibri"/>
              </a:rPr>
              <a:t>Mobile </a:t>
            </a:r>
            <a:r>
              <a:rPr lang="fr-FR" sz="1400" dirty="0">
                <a:solidFill>
                  <a:prstClr val="white"/>
                </a:solidFill>
                <a:latin typeface="Calibri"/>
              </a:rPr>
              <a:t>Phone:	</a:t>
            </a:r>
            <a:r>
              <a:rPr lang="en-US" sz="1400" dirty="0">
                <a:solidFill>
                  <a:prstClr val="white"/>
                </a:solidFill>
                <a:latin typeface="Calibri"/>
              </a:rPr>
              <a:t>+258 </a:t>
            </a:r>
            <a:r>
              <a:rPr lang="en-US" sz="1400" dirty="0" smtClean="0">
                <a:solidFill>
                  <a:prstClr val="white"/>
                </a:solidFill>
                <a:latin typeface="Calibri"/>
              </a:rPr>
              <a:t>863116666</a:t>
            </a:r>
            <a:endParaRPr lang="fr-FR" sz="1400" dirty="0">
              <a:solidFill>
                <a:prstClr val="white"/>
              </a:solidFill>
              <a:latin typeface="Calibri"/>
            </a:endParaRPr>
          </a:p>
          <a:p>
            <a:pPr>
              <a:spcAft>
                <a:spcPts val="1200"/>
              </a:spcAft>
            </a:pPr>
            <a:r>
              <a:rPr lang="fr-FR" sz="1400" dirty="0" err="1">
                <a:solidFill>
                  <a:prstClr val="white"/>
                </a:solidFill>
                <a:latin typeface="Calibri"/>
              </a:rPr>
              <a:t>Vehicle</a:t>
            </a:r>
            <a:r>
              <a:rPr lang="fr-FR" sz="1400" dirty="0">
                <a:solidFill>
                  <a:prstClr val="white"/>
                </a:solidFill>
                <a:latin typeface="Calibri"/>
              </a:rPr>
              <a:t>:		</a:t>
            </a:r>
            <a:r>
              <a:rPr lang="en-US" sz="1400" dirty="0">
                <a:solidFill>
                  <a:prstClr val="white"/>
                </a:solidFill>
                <a:latin typeface="Calibri"/>
              </a:rPr>
              <a:t>SANLG Motorcycle - TZ </a:t>
            </a:r>
            <a:r>
              <a:rPr lang="en-US" sz="1400" dirty="0" err="1">
                <a:solidFill>
                  <a:prstClr val="white"/>
                </a:solidFill>
                <a:latin typeface="Calibri"/>
              </a:rPr>
              <a:t>reg</a:t>
            </a:r>
            <a:r>
              <a:rPr lang="en-US" sz="1400" dirty="0">
                <a:solidFill>
                  <a:prstClr val="white"/>
                </a:solidFill>
                <a:latin typeface="Calibri"/>
              </a:rPr>
              <a:t> # T </a:t>
            </a:r>
            <a:r>
              <a:rPr lang="en-US" sz="1400" dirty="0" smtClean="0">
                <a:solidFill>
                  <a:prstClr val="white"/>
                </a:solidFill>
                <a:latin typeface="Calibri"/>
              </a:rPr>
              <a:t>4211DBS</a:t>
            </a:r>
            <a:endParaRPr lang="en-US" sz="1400" dirty="0">
              <a:solidFill>
                <a:prstClr val="white"/>
              </a:solidFill>
              <a:latin typeface="Calibri"/>
            </a:endParaRPr>
          </a:p>
          <a:p>
            <a:pPr>
              <a:spcAft>
                <a:spcPts val="1200"/>
              </a:spcAft>
            </a:pPr>
            <a:r>
              <a:rPr lang="en-US" sz="1400" dirty="0">
                <a:solidFill>
                  <a:prstClr val="white"/>
                </a:solidFill>
                <a:latin typeface="Calibri"/>
              </a:rPr>
              <a:t>Occupation:		Carpenter</a:t>
            </a:r>
          </a:p>
          <a:p>
            <a:pPr>
              <a:spcAft>
                <a:spcPts val="1200"/>
              </a:spcAft>
            </a:pPr>
            <a:r>
              <a:rPr lang="en-US" sz="1400" dirty="0">
                <a:solidFill>
                  <a:prstClr val="white"/>
                </a:solidFill>
                <a:latin typeface="Calibri"/>
              </a:rPr>
              <a:t>Family:		Father - </a:t>
            </a:r>
            <a:r>
              <a:rPr lang="en-US" sz="1400" dirty="0" err="1">
                <a:solidFill>
                  <a:prstClr val="white"/>
                </a:solidFill>
                <a:latin typeface="Calibri"/>
              </a:rPr>
              <a:t>Mpacaca</a:t>
            </a:r>
            <a:r>
              <a:rPr lang="en-US" sz="1400" dirty="0">
                <a:solidFill>
                  <a:prstClr val="white"/>
                </a:solidFill>
                <a:latin typeface="Calibri"/>
              </a:rPr>
              <a:t> </a:t>
            </a:r>
            <a:r>
              <a:rPr lang="en-US" sz="1400" dirty="0" err="1" smtClean="0">
                <a:solidFill>
                  <a:prstClr val="white"/>
                </a:solidFill>
                <a:latin typeface="Calibri"/>
              </a:rPr>
              <a:t>DIcu</a:t>
            </a:r>
            <a:endParaRPr lang="en-US" sz="1400" dirty="0">
              <a:solidFill>
                <a:prstClr val="white"/>
              </a:solidFill>
              <a:latin typeface="Calibri"/>
            </a:endParaRPr>
          </a:p>
          <a:p>
            <a:pPr>
              <a:spcAft>
                <a:spcPts val="1200"/>
              </a:spcAft>
            </a:pPr>
            <a:r>
              <a:rPr lang="en-US" sz="1400" dirty="0">
                <a:solidFill>
                  <a:prstClr val="white"/>
                </a:solidFill>
                <a:latin typeface="Calibri"/>
              </a:rPr>
              <a:t>			Mother - </a:t>
            </a:r>
            <a:r>
              <a:rPr lang="en-US" sz="1400" dirty="0" err="1">
                <a:solidFill>
                  <a:prstClr val="white"/>
                </a:solidFill>
                <a:latin typeface="Calibri"/>
              </a:rPr>
              <a:t>Sofina</a:t>
            </a:r>
            <a:r>
              <a:rPr lang="en-US" sz="1400" dirty="0">
                <a:solidFill>
                  <a:prstClr val="white"/>
                </a:solidFill>
                <a:latin typeface="Calibri"/>
              </a:rPr>
              <a:t> </a:t>
            </a:r>
            <a:r>
              <a:rPr lang="en-US" sz="1400" dirty="0" err="1" smtClean="0">
                <a:solidFill>
                  <a:prstClr val="white"/>
                </a:solidFill>
                <a:latin typeface="Calibri"/>
              </a:rPr>
              <a:t>USSEr</a:t>
            </a:r>
            <a:r>
              <a:rPr lang="en-US" sz="1400" dirty="0" smtClean="0">
                <a:solidFill>
                  <a:prstClr val="white"/>
                </a:solidFill>
                <a:latin typeface="Calibri"/>
              </a:rPr>
              <a:t> </a:t>
            </a:r>
            <a:endParaRPr lang="en-US" sz="1400" dirty="0">
              <a:solidFill>
                <a:prstClr val="white"/>
              </a:solidFill>
              <a:latin typeface="Calibri"/>
            </a:endParaRPr>
          </a:p>
          <a:p>
            <a:pPr>
              <a:spcAft>
                <a:spcPts val="1200"/>
              </a:spcAft>
            </a:pPr>
            <a:r>
              <a:rPr lang="en-US" sz="1400" dirty="0">
                <a:solidFill>
                  <a:prstClr val="white"/>
                </a:solidFill>
                <a:latin typeface="Calibri"/>
              </a:rPr>
              <a:t>Patterns of Life:	Regularly transports wine, gin, and people between </a:t>
            </a:r>
            <a:r>
              <a:rPr lang="en-US" sz="1400" dirty="0" err="1">
                <a:solidFill>
                  <a:prstClr val="white"/>
                </a:solidFill>
                <a:latin typeface="Calibri"/>
              </a:rPr>
              <a:t>Mbamba</a:t>
            </a:r>
            <a:r>
              <a:rPr lang="en-US" sz="1400" dirty="0">
                <a:solidFill>
                  <a:prstClr val="white"/>
                </a:solidFill>
                <a:latin typeface="Calibri"/>
              </a:rPr>
              <a:t> and </a:t>
            </a:r>
            <a:r>
              <a:rPr lang="en-US" sz="1400" dirty="0" err="1">
                <a:solidFill>
                  <a:prstClr val="white"/>
                </a:solidFill>
                <a:latin typeface="Calibri"/>
              </a:rPr>
              <a:t>Marrupa</a:t>
            </a:r>
            <a:r>
              <a:rPr lang="en-US" sz="1400" dirty="0">
                <a:solidFill>
                  <a:prstClr val="white"/>
                </a:solidFill>
                <a:latin typeface="Calibri"/>
              </a:rPr>
              <a:t>, Mozambique</a:t>
            </a:r>
          </a:p>
          <a:p>
            <a:pPr>
              <a:spcAft>
                <a:spcPts val="1200"/>
              </a:spcAft>
            </a:pPr>
            <a:r>
              <a:rPr lang="en-US" sz="1400" dirty="0">
                <a:solidFill>
                  <a:prstClr val="white"/>
                </a:solidFill>
                <a:latin typeface="Calibri"/>
              </a:rPr>
              <a:t>Criminal History:				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494" y="618486"/>
            <a:ext cx="3477718" cy="29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25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17216" y="818861"/>
            <a:ext cx="8588115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dirty="0" err="1" smtClean="0">
                <a:solidFill>
                  <a:prstClr val="white"/>
                </a:solidFill>
                <a:latin typeface="Calibri"/>
              </a:rPr>
              <a:t>Noy</a:t>
            </a:r>
            <a:r>
              <a:rPr lang="en-US" sz="2800" dirty="0" smtClean="0">
                <a:solidFill>
                  <a:prstClr val="white"/>
                </a:solidFill>
                <a:latin typeface="Calibri"/>
              </a:rPr>
              <a:t> </a:t>
            </a:r>
            <a:r>
              <a:rPr lang="en-US" sz="2800" dirty="0" err="1" smtClean="0">
                <a:solidFill>
                  <a:prstClr val="white"/>
                </a:solidFill>
                <a:latin typeface="Calibri"/>
              </a:rPr>
              <a:t>Villaporn</a:t>
            </a:r>
            <a:endParaRPr lang="en-US" sz="1100" dirty="0">
              <a:solidFill>
                <a:prstClr val="white"/>
              </a:solidFill>
              <a:latin typeface="Calibri"/>
            </a:endParaRPr>
          </a:p>
          <a:p>
            <a:pPr algn="just">
              <a:spcAft>
                <a:spcPts val="1200"/>
              </a:spcAft>
            </a:pPr>
            <a:r>
              <a:rPr lang="en-US" sz="1400" dirty="0">
                <a:solidFill>
                  <a:prstClr val="white"/>
                </a:solidFill>
                <a:latin typeface="Calibri"/>
              </a:rPr>
              <a:t>A.K.A:			</a:t>
            </a:r>
            <a:r>
              <a:rPr lang="en-US" sz="1400" dirty="0" smtClean="0">
                <a:solidFill>
                  <a:prstClr val="white"/>
                </a:solidFill>
                <a:latin typeface="Calibri"/>
              </a:rPr>
              <a:t>“</a:t>
            </a:r>
            <a:r>
              <a:rPr lang="en-US" sz="1400" dirty="0" err="1" smtClean="0">
                <a:solidFill>
                  <a:prstClr val="white"/>
                </a:solidFill>
                <a:latin typeface="Calibri"/>
              </a:rPr>
              <a:t>Nok</a:t>
            </a:r>
            <a:r>
              <a:rPr lang="en-US" sz="1400" dirty="0" smtClean="0">
                <a:solidFill>
                  <a:prstClr val="white"/>
                </a:solidFill>
                <a:latin typeface="Calibri"/>
              </a:rPr>
              <a:t>”</a:t>
            </a:r>
            <a:endParaRPr lang="en-US" sz="1400" dirty="0">
              <a:solidFill>
                <a:prstClr val="white"/>
              </a:solidFill>
              <a:latin typeface="Calibri"/>
            </a:endParaRPr>
          </a:p>
          <a:p>
            <a:pPr algn="just">
              <a:spcAft>
                <a:spcPts val="1200"/>
              </a:spcAft>
            </a:pPr>
            <a:r>
              <a:rPr lang="en-US" sz="1400" dirty="0">
                <a:solidFill>
                  <a:prstClr val="white"/>
                </a:solidFill>
                <a:latin typeface="Calibri"/>
              </a:rPr>
              <a:t>DOB:			24 June </a:t>
            </a:r>
            <a:r>
              <a:rPr lang="en-US" sz="1400" dirty="0" smtClean="0">
                <a:solidFill>
                  <a:prstClr val="white"/>
                </a:solidFill>
                <a:latin typeface="Calibri"/>
              </a:rPr>
              <a:t>1980</a:t>
            </a:r>
            <a:endParaRPr lang="en-US" sz="1400" dirty="0">
              <a:solidFill>
                <a:prstClr val="white"/>
              </a:solidFill>
              <a:latin typeface="Calibri"/>
            </a:endParaRPr>
          </a:p>
          <a:p>
            <a:pPr algn="just">
              <a:spcAft>
                <a:spcPts val="1200"/>
              </a:spcAft>
            </a:pPr>
            <a:r>
              <a:rPr lang="en-US" sz="1400" dirty="0">
                <a:solidFill>
                  <a:prstClr val="white"/>
                </a:solidFill>
                <a:latin typeface="Calibri"/>
              </a:rPr>
              <a:t>POB:			</a:t>
            </a:r>
            <a:r>
              <a:rPr lang="en-US" sz="1400" dirty="0" err="1">
                <a:solidFill>
                  <a:prstClr val="white"/>
                </a:solidFill>
                <a:latin typeface="Calibri"/>
              </a:rPr>
              <a:t>Messalo-Marrupa</a:t>
            </a:r>
            <a:r>
              <a:rPr lang="en-US" sz="1400" dirty="0">
                <a:solidFill>
                  <a:prstClr val="white"/>
                </a:solidFill>
                <a:latin typeface="Calibri"/>
              </a:rPr>
              <a:t>, </a:t>
            </a:r>
            <a:r>
              <a:rPr lang="en-US" sz="1400" dirty="0" err="1">
                <a:solidFill>
                  <a:prstClr val="white"/>
                </a:solidFill>
                <a:latin typeface="Calibri"/>
              </a:rPr>
              <a:t>Niassa</a:t>
            </a:r>
            <a:r>
              <a:rPr lang="en-US" sz="1400" dirty="0">
                <a:solidFill>
                  <a:prstClr val="white"/>
                </a:solidFill>
                <a:latin typeface="Calibri"/>
              </a:rPr>
              <a:t>, Mozambique</a:t>
            </a:r>
          </a:p>
          <a:p>
            <a:pPr algn="just">
              <a:spcAft>
                <a:spcPts val="1200"/>
              </a:spcAft>
            </a:pPr>
            <a:r>
              <a:rPr lang="en-US" sz="1400" dirty="0">
                <a:solidFill>
                  <a:prstClr val="white"/>
                </a:solidFill>
                <a:latin typeface="Calibri"/>
              </a:rPr>
              <a:t>Nationality:		Laos; Vietnam (not confirmed)</a:t>
            </a:r>
          </a:p>
          <a:p>
            <a:pPr algn="just">
              <a:spcAft>
                <a:spcPts val="1200"/>
              </a:spcAft>
            </a:pPr>
            <a:r>
              <a:rPr lang="en-US" sz="1400" dirty="0">
                <a:solidFill>
                  <a:prstClr val="white"/>
                </a:solidFill>
                <a:latin typeface="Calibri"/>
              </a:rPr>
              <a:t>Assets:		Owns resort in </a:t>
            </a:r>
            <a:r>
              <a:rPr lang="en-US" sz="1400" dirty="0" err="1">
                <a:solidFill>
                  <a:prstClr val="white"/>
                </a:solidFill>
                <a:latin typeface="Calibri"/>
              </a:rPr>
              <a:t>Bolikamsay</a:t>
            </a:r>
            <a:r>
              <a:rPr lang="en-US" sz="1400" dirty="0">
                <a:solidFill>
                  <a:prstClr val="white"/>
                </a:solidFill>
                <a:latin typeface="Calibri"/>
              </a:rPr>
              <a:t> province, Laos</a:t>
            </a:r>
            <a:br>
              <a:rPr lang="en-US" sz="1400" dirty="0">
                <a:solidFill>
                  <a:prstClr val="white"/>
                </a:solidFill>
                <a:latin typeface="Calibri"/>
              </a:rPr>
            </a:br>
            <a:r>
              <a:rPr lang="en-US" sz="1400" dirty="0">
                <a:solidFill>
                  <a:prstClr val="white"/>
                </a:solidFill>
                <a:latin typeface="Calibri"/>
              </a:rPr>
              <a:t>			(on on the same compound as </a:t>
            </a:r>
            <a:r>
              <a:rPr lang="en-US" sz="1400" dirty="0" err="1">
                <a:solidFill>
                  <a:prstClr val="white"/>
                </a:solidFill>
                <a:latin typeface="Calibri"/>
              </a:rPr>
              <a:t>Vichay</a:t>
            </a:r>
            <a:r>
              <a:rPr lang="en-US" sz="1400" dirty="0">
                <a:solidFill>
                  <a:prstClr val="white"/>
                </a:solidFill>
                <a:latin typeface="Calibri"/>
              </a:rPr>
              <a:t> </a:t>
            </a:r>
            <a:r>
              <a:rPr lang="en-US" sz="1400" dirty="0" err="1">
                <a:solidFill>
                  <a:prstClr val="white"/>
                </a:solidFill>
                <a:latin typeface="Calibri"/>
              </a:rPr>
              <a:t>Kaesawang</a:t>
            </a:r>
            <a:r>
              <a:rPr lang="en-US" sz="1400" dirty="0">
                <a:solidFill>
                  <a:prstClr val="white"/>
                </a:solidFill>
                <a:latin typeface="Calibri"/>
              </a:rPr>
              <a:t>)</a:t>
            </a:r>
            <a:br>
              <a:rPr lang="en-US" sz="1400" dirty="0">
                <a:solidFill>
                  <a:prstClr val="white"/>
                </a:solidFill>
                <a:latin typeface="Calibri"/>
              </a:rPr>
            </a:br>
            <a:r>
              <a:rPr lang="en-US" sz="1400" dirty="0">
                <a:solidFill>
                  <a:prstClr val="white"/>
                </a:solidFill>
                <a:latin typeface="Calibri"/>
              </a:rPr>
              <a:t>			</a:t>
            </a:r>
            <a:r>
              <a:rPr lang="en-US" sz="1400" dirty="0" err="1">
                <a:solidFill>
                  <a:prstClr val="white"/>
                </a:solidFill>
                <a:latin typeface="Calibri"/>
              </a:rPr>
              <a:t>Possiblly</a:t>
            </a:r>
            <a:r>
              <a:rPr lang="en-US" sz="1400" dirty="0">
                <a:solidFill>
                  <a:prstClr val="white"/>
                </a:solidFill>
                <a:latin typeface="Calibri"/>
              </a:rPr>
              <a:t> co-owned by boyfriend </a:t>
            </a:r>
            <a:r>
              <a:rPr lang="en-US" sz="1400" dirty="0" smtClean="0">
                <a:solidFill>
                  <a:prstClr val="white"/>
                </a:solidFill>
                <a:latin typeface="Calibri"/>
              </a:rPr>
              <a:t>Lar Yang</a:t>
            </a:r>
            <a:endParaRPr lang="en-US" sz="1400" dirty="0">
              <a:solidFill>
                <a:prstClr val="white"/>
              </a:solidFill>
              <a:latin typeface="Calibri"/>
            </a:endParaRPr>
          </a:p>
          <a:p>
            <a:pPr algn="just">
              <a:spcAft>
                <a:spcPts val="1200"/>
              </a:spcAft>
            </a:pPr>
            <a:r>
              <a:rPr lang="en-US" sz="1400" dirty="0">
                <a:solidFill>
                  <a:prstClr val="white"/>
                </a:solidFill>
                <a:latin typeface="Calibri"/>
              </a:rPr>
              <a:t>Family:		Married multiple times, to a Lao customs officer </a:t>
            </a:r>
            <a:br>
              <a:rPr lang="en-US" sz="1400" dirty="0">
                <a:solidFill>
                  <a:prstClr val="white"/>
                </a:solidFill>
                <a:latin typeface="Calibri"/>
              </a:rPr>
            </a:br>
            <a:r>
              <a:rPr lang="en-US" sz="1400" dirty="0">
                <a:solidFill>
                  <a:prstClr val="white"/>
                </a:solidFill>
                <a:latin typeface="Calibri"/>
              </a:rPr>
              <a:t>			(name unknown); and </a:t>
            </a:r>
            <a:r>
              <a:rPr lang="en-US" sz="1400" dirty="0" err="1">
                <a:solidFill>
                  <a:prstClr val="white"/>
                </a:solidFill>
                <a:latin typeface="Calibri"/>
              </a:rPr>
              <a:t>Uthai</a:t>
            </a:r>
            <a:r>
              <a:rPr lang="en-US" sz="1400" dirty="0">
                <a:solidFill>
                  <a:prstClr val="white"/>
                </a:solidFill>
                <a:latin typeface="Calibri"/>
              </a:rPr>
              <a:t> </a:t>
            </a:r>
            <a:r>
              <a:rPr lang="en-US" sz="1400" dirty="0" err="1">
                <a:solidFill>
                  <a:prstClr val="white"/>
                </a:solidFill>
                <a:latin typeface="Calibri"/>
              </a:rPr>
              <a:t>Sataeng</a:t>
            </a:r>
            <a:r>
              <a:rPr lang="en-US" sz="1400" dirty="0">
                <a:solidFill>
                  <a:prstClr val="white"/>
                </a:solidFill>
                <a:latin typeface="Calibri"/>
              </a:rPr>
              <a:t> (divorced)</a:t>
            </a:r>
            <a:br>
              <a:rPr lang="en-US" sz="1400" dirty="0">
                <a:solidFill>
                  <a:prstClr val="white"/>
                </a:solidFill>
                <a:latin typeface="Calibri"/>
              </a:rPr>
            </a:br>
            <a:r>
              <a:rPr lang="en-US" sz="1400" dirty="0">
                <a:solidFill>
                  <a:prstClr val="white"/>
                </a:solidFill>
                <a:latin typeface="Calibri"/>
              </a:rPr>
              <a:t>			1 Child (son): name unknown, may live in Singapore</a:t>
            </a:r>
            <a:br>
              <a:rPr lang="en-US" sz="1400" dirty="0">
                <a:solidFill>
                  <a:prstClr val="white"/>
                </a:solidFill>
                <a:latin typeface="Calibri"/>
              </a:rPr>
            </a:br>
            <a:r>
              <a:rPr lang="en-US" sz="1400" dirty="0">
                <a:solidFill>
                  <a:prstClr val="white"/>
                </a:solidFill>
                <a:latin typeface="Calibri"/>
              </a:rPr>
              <a:t>			Boyfriend (as of Jan 2014) is </a:t>
            </a:r>
            <a:r>
              <a:rPr lang="en-US" sz="1400" dirty="0">
                <a:solidFill>
                  <a:prstClr val="white"/>
                </a:solidFill>
                <a:latin typeface="Calibri"/>
              </a:rPr>
              <a:t> </a:t>
            </a:r>
            <a:r>
              <a:rPr lang="en-US" sz="1400" dirty="0" smtClean="0">
                <a:solidFill>
                  <a:prstClr val="white"/>
                </a:solidFill>
                <a:latin typeface="Calibri"/>
              </a:rPr>
              <a:t>Lar Yang</a:t>
            </a:r>
            <a:endParaRPr lang="en-US" sz="1400" dirty="0">
              <a:solidFill>
                <a:prstClr val="white"/>
              </a:solidFill>
              <a:latin typeface="Calibri"/>
            </a:endParaRPr>
          </a:p>
          <a:p>
            <a:pPr algn="just">
              <a:spcAft>
                <a:spcPts val="1200"/>
              </a:spcAft>
            </a:pPr>
            <a:r>
              <a:rPr lang="en-US" sz="1400" dirty="0">
                <a:solidFill>
                  <a:prstClr val="white"/>
                </a:solidFill>
                <a:latin typeface="Calibri"/>
              </a:rPr>
              <a:t>Patterns of Life:	Regularly transports wine, gin, and people between </a:t>
            </a:r>
            <a:r>
              <a:rPr lang="en-US" sz="1400" dirty="0" err="1">
                <a:solidFill>
                  <a:prstClr val="white"/>
                </a:solidFill>
                <a:latin typeface="Calibri"/>
              </a:rPr>
              <a:t>Mbamba</a:t>
            </a:r>
            <a:r>
              <a:rPr lang="en-US" sz="1400" dirty="0">
                <a:solidFill>
                  <a:prstClr val="white"/>
                </a:solidFill>
                <a:latin typeface="Calibri"/>
              </a:rPr>
              <a:t> and </a:t>
            </a:r>
            <a:r>
              <a:rPr lang="en-US" sz="1400" dirty="0" err="1">
                <a:solidFill>
                  <a:prstClr val="white"/>
                </a:solidFill>
                <a:latin typeface="Calibri"/>
              </a:rPr>
              <a:t>Marrupa</a:t>
            </a:r>
            <a:r>
              <a:rPr lang="en-US" sz="1400" dirty="0">
                <a:solidFill>
                  <a:prstClr val="white"/>
                </a:solidFill>
                <a:latin typeface="Calibri"/>
              </a:rPr>
              <a:t>, Mozambique</a:t>
            </a:r>
          </a:p>
          <a:p>
            <a:pPr algn="just"/>
            <a:r>
              <a:rPr lang="en-US" sz="1400" dirty="0">
                <a:solidFill>
                  <a:prstClr val="white"/>
                </a:solidFill>
                <a:latin typeface="Calibri"/>
              </a:rPr>
              <a:t>Criminal History:	</a:t>
            </a:r>
            <a:endParaRPr lang="en-US" sz="1400" dirty="0" smtClean="0">
              <a:solidFill>
                <a:prstClr val="white"/>
              </a:solidFill>
              <a:latin typeface="Calibri"/>
            </a:endParaRPr>
          </a:p>
          <a:p>
            <a:pPr algn="just"/>
            <a:endParaRPr lang="en-US" sz="1400" dirty="0">
              <a:solidFill>
                <a:prstClr val="white"/>
              </a:solidFill>
              <a:latin typeface="Calibri"/>
            </a:endParaRPr>
          </a:p>
          <a:p>
            <a:pPr algn="just"/>
            <a:endParaRPr lang="en-US" sz="1400" dirty="0" smtClean="0">
              <a:solidFill>
                <a:prstClr val="white"/>
              </a:solidFill>
              <a:latin typeface="Calibri"/>
            </a:endParaRPr>
          </a:p>
          <a:p>
            <a:pPr algn="just"/>
            <a:endParaRPr lang="en-US" sz="1400" dirty="0">
              <a:solidFill>
                <a:prstClr val="white"/>
              </a:solidFill>
              <a:latin typeface="Calibri"/>
            </a:endParaRPr>
          </a:p>
          <a:p>
            <a:pPr algn="just"/>
            <a:endParaRPr lang="en-US" sz="1400" dirty="0" smtClean="0">
              <a:solidFill>
                <a:prstClr val="white"/>
              </a:solidFill>
              <a:latin typeface="Calibri"/>
            </a:endParaRPr>
          </a:p>
          <a:p>
            <a:pPr algn="just"/>
            <a:endParaRPr lang="en-US" sz="1400" dirty="0">
              <a:solidFill>
                <a:prstClr val="white"/>
              </a:solidFill>
              <a:latin typeface="Calibri"/>
            </a:endParaRPr>
          </a:p>
          <a:p>
            <a:pPr algn="just"/>
            <a:endParaRPr lang="en-US" sz="1400" dirty="0" smtClean="0">
              <a:solidFill>
                <a:prstClr val="white"/>
              </a:solidFill>
              <a:latin typeface="Calibri"/>
            </a:endParaRPr>
          </a:p>
          <a:p>
            <a:pPr algn="just"/>
            <a:endParaRPr lang="en-US" sz="1400" dirty="0">
              <a:solidFill>
                <a:prstClr val="white"/>
              </a:solidFill>
              <a:latin typeface="Calibri"/>
            </a:endParaRPr>
          </a:p>
          <a:p>
            <a:pPr algn="just"/>
            <a:endParaRPr lang="en-US" sz="110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346" y="231820"/>
            <a:ext cx="2021983" cy="2315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82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950983" y="1624"/>
            <a:ext cx="6193017" cy="959861"/>
          </a:xfrm>
        </p:spPr>
        <p:txBody>
          <a:bodyPr/>
          <a:lstStyle/>
          <a:p>
            <a:r>
              <a:rPr lang="en-US" dirty="0" smtClean="0"/>
              <a:t>Data Evaluation and Organization</a:t>
            </a:r>
            <a:br>
              <a:rPr lang="en-US" dirty="0" smtClean="0"/>
            </a:br>
            <a:r>
              <a:rPr lang="en-US" dirty="0" smtClean="0"/>
              <a:t>DOSSIERS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0383" y="1219528"/>
            <a:ext cx="15311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8425">
              <a:spcBef>
                <a:spcPct val="20000"/>
              </a:spcBef>
              <a:spcAft>
                <a:spcPts val="1800"/>
              </a:spcAft>
            </a:pPr>
            <a:r>
              <a:rPr lang="en-US" sz="2800" dirty="0">
                <a:solidFill>
                  <a:srgbClr val="008000"/>
                </a:solidFill>
                <a:latin typeface="Avenir Next Regular"/>
                <a:cs typeface="Avenir Next Regular"/>
              </a:rPr>
              <a:t>Exercise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49772" y="2438848"/>
            <a:ext cx="2906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Create Dossier of Victor Bout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3472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Evaluation and Organization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75854"/>
            <a:ext cx="8686800" cy="46503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/>
              <a:t>CREATING A LIBRARY OF </a:t>
            </a:r>
          </a:p>
          <a:p>
            <a:pPr marL="0" indent="0">
              <a:buNone/>
            </a:pPr>
            <a:r>
              <a:rPr lang="en-US" sz="4400" b="1" dirty="0" smtClean="0"/>
              <a:t>SOURCE MATERIALS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93980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0983" y="1624"/>
            <a:ext cx="6193017" cy="959861"/>
          </a:xfrm>
        </p:spPr>
        <p:txBody>
          <a:bodyPr/>
          <a:lstStyle/>
          <a:p>
            <a:r>
              <a:rPr lang="en-US" dirty="0" smtClean="0"/>
              <a:t>Data Evaluation and Organization</a:t>
            </a:r>
            <a:br>
              <a:rPr lang="en-US" dirty="0" smtClean="0"/>
            </a:br>
            <a:r>
              <a:rPr lang="en-US" dirty="0" smtClean="0"/>
              <a:t>SOURCE MATERIAL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8000"/>
                </a:solidFill>
              </a:rPr>
              <a:t>The Source Material Library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1800" dirty="0" smtClean="0"/>
              <a:t>Notate every source material according with the following information:</a:t>
            </a:r>
          </a:p>
          <a:p>
            <a:r>
              <a:rPr lang="en-US" sz="1800" b="1" dirty="0" smtClean="0"/>
              <a:t>Title</a:t>
            </a:r>
            <a:r>
              <a:rPr lang="en-US" sz="1800" dirty="0" smtClean="0"/>
              <a:t>: </a:t>
            </a:r>
            <a:r>
              <a:rPr lang="en-US" sz="1600" i="1" dirty="0" smtClean="0"/>
              <a:t>Good titles are descriptive - </a:t>
            </a:r>
            <a:r>
              <a:rPr lang="en-US" sz="1400" i="1" dirty="0" smtClean="0"/>
              <a:t>Who, What, When, Where</a:t>
            </a:r>
            <a:endParaRPr lang="en-US" sz="1800" i="1" dirty="0" smtClean="0"/>
          </a:p>
          <a:p>
            <a:r>
              <a:rPr lang="en-US" sz="1800" b="1" dirty="0" smtClean="0"/>
              <a:t>Source</a:t>
            </a:r>
            <a:r>
              <a:rPr lang="en-US" sz="1800" dirty="0" smtClean="0"/>
              <a:t>: </a:t>
            </a:r>
            <a:r>
              <a:rPr lang="en-US" sz="1600" i="1" dirty="0" smtClean="0"/>
              <a:t>Publisher, Web Site, or other place where </a:t>
            </a:r>
            <a:r>
              <a:rPr lang="en-US" sz="1600" i="1" u="sng" dirty="0" smtClean="0"/>
              <a:t>you</a:t>
            </a:r>
            <a:r>
              <a:rPr lang="en-US" sz="1600" i="1" dirty="0" smtClean="0"/>
              <a:t> got the document</a:t>
            </a:r>
            <a:endParaRPr lang="en-US" sz="1800" i="1" dirty="0" smtClean="0"/>
          </a:p>
          <a:p>
            <a:r>
              <a:rPr lang="en-US" sz="1800" b="1" dirty="0" smtClean="0"/>
              <a:t>Author/Creator/Sub-Source</a:t>
            </a:r>
            <a:r>
              <a:rPr lang="en-US" sz="1800" dirty="0" smtClean="0"/>
              <a:t>: </a:t>
            </a:r>
            <a:r>
              <a:rPr lang="en-US" sz="1600" i="1" dirty="0" smtClean="0"/>
              <a:t>originator of material</a:t>
            </a:r>
            <a:endParaRPr lang="en-US" sz="1800" i="1" dirty="0" smtClean="0"/>
          </a:p>
          <a:p>
            <a:r>
              <a:rPr lang="en-US" sz="1800" b="1" dirty="0" smtClean="0"/>
              <a:t>Date</a:t>
            </a:r>
            <a:r>
              <a:rPr lang="en-US" sz="2000" dirty="0"/>
              <a:t>: </a:t>
            </a:r>
            <a:r>
              <a:rPr lang="en-US" sz="1600" i="1" dirty="0" smtClean="0"/>
              <a:t>when it was created/published</a:t>
            </a:r>
            <a:endParaRPr lang="en-US" sz="1800" b="1" dirty="0" smtClean="0"/>
          </a:p>
          <a:p>
            <a:r>
              <a:rPr lang="en-US" sz="1800" b="1" dirty="0" smtClean="0"/>
              <a:t>Details</a:t>
            </a:r>
            <a:r>
              <a:rPr lang="en-US" sz="1800" dirty="0" smtClean="0"/>
              <a:t>: </a:t>
            </a:r>
            <a:r>
              <a:rPr lang="en-US" sz="1600" i="1" dirty="0" smtClean="0"/>
              <a:t>cut/paste whole content, column headers, or other text to help searching</a:t>
            </a:r>
            <a:endParaRPr lang="en-US" sz="1800" b="1" i="1" dirty="0" smtClean="0"/>
          </a:p>
          <a:p>
            <a:r>
              <a:rPr lang="en-US" sz="1800" b="1" dirty="0" smtClean="0"/>
              <a:t>Analyst Comment</a:t>
            </a:r>
            <a:r>
              <a:rPr lang="en-US" sz="1800" dirty="0" smtClean="0"/>
              <a:t>: </a:t>
            </a:r>
            <a:r>
              <a:rPr lang="en-US" sz="1600" i="1" dirty="0" smtClean="0"/>
              <a:t>your notes, any relevant context, reliability doubts, </a:t>
            </a:r>
            <a:r>
              <a:rPr lang="en-US" sz="1600" i="1" dirty="0" err="1" smtClean="0"/>
              <a:t>etc</a:t>
            </a:r>
            <a:endParaRPr lang="en-US" sz="1800" b="1" i="1" dirty="0" smtClean="0"/>
          </a:p>
          <a:p>
            <a:r>
              <a:rPr lang="en-US" sz="1800" b="1" dirty="0" smtClean="0"/>
              <a:t>Relevant WCS Country Programs</a:t>
            </a:r>
          </a:p>
          <a:p>
            <a:r>
              <a:rPr lang="en-US" sz="1800" b="1" dirty="0"/>
              <a:t>Attachment file name</a:t>
            </a:r>
          </a:p>
          <a:p>
            <a:r>
              <a:rPr lang="en-US" sz="1800" b="1" dirty="0" smtClean="0"/>
              <a:t>Sensitivity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24690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0983" y="1624"/>
            <a:ext cx="6193017" cy="959861"/>
          </a:xfrm>
        </p:spPr>
        <p:txBody>
          <a:bodyPr/>
          <a:lstStyle/>
          <a:p>
            <a:r>
              <a:rPr lang="en-US" dirty="0" smtClean="0"/>
              <a:t>Data Evaluation and Organization</a:t>
            </a:r>
            <a:br>
              <a:rPr lang="en-US" dirty="0" smtClean="0"/>
            </a:br>
            <a:r>
              <a:rPr lang="en-US" dirty="0" smtClean="0"/>
              <a:t>SOURCE MATERIAL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8000"/>
                </a:solidFill>
              </a:rPr>
              <a:t>The Source Material Library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48507" y="2659832"/>
            <a:ext cx="5693634" cy="22467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SENSITIVITY</a:t>
            </a:r>
          </a:p>
          <a:p>
            <a:pPr marL="285750" indent="-285750">
              <a:spcAft>
                <a:spcPts val="1200"/>
              </a:spcAft>
              <a:buFont typeface="Arial"/>
              <a:buChar char="•"/>
            </a:pPr>
            <a:r>
              <a:rPr lang="en-US" sz="2000" b="1" dirty="0">
                <a:solidFill>
                  <a:srgbClr val="0000FF"/>
                </a:solidFill>
                <a:latin typeface="Calibri"/>
              </a:rPr>
              <a:t>Public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: can be shared with anyone</a:t>
            </a:r>
          </a:p>
          <a:p>
            <a:pPr marL="285750" indent="-285750">
              <a:spcAft>
                <a:spcPts val="1200"/>
              </a:spcAft>
              <a:buFont typeface="Arial"/>
              <a:buChar char="•"/>
            </a:pPr>
            <a:r>
              <a:rPr lang="en-US" sz="2000" b="1" dirty="0">
                <a:solidFill>
                  <a:srgbClr val="8064A2">
                    <a:lumMod val="75000"/>
                  </a:srgbClr>
                </a:solidFill>
                <a:latin typeface="Calibri"/>
              </a:rPr>
              <a:t>Sensitive</a:t>
            </a:r>
            <a:r>
              <a:rPr lang="en-US" sz="2000" dirty="0">
                <a:solidFill>
                  <a:srgbClr val="8064A2">
                    <a:lumMod val="75000"/>
                  </a:srgbClr>
                </a:solidFill>
                <a:latin typeface="Calibri"/>
              </a:rPr>
              <a:t>: share only with trusted partners</a:t>
            </a:r>
          </a:p>
          <a:p>
            <a:pPr marL="285750" indent="-285750">
              <a:spcAft>
                <a:spcPts val="1200"/>
              </a:spcAft>
              <a:buFont typeface="Arial"/>
              <a:buChar char="•"/>
            </a:pPr>
            <a:r>
              <a:rPr lang="en-US" sz="2000" b="1" dirty="0">
                <a:solidFill>
                  <a:srgbClr val="FF6600"/>
                </a:solidFill>
                <a:latin typeface="Calibri"/>
              </a:rPr>
              <a:t>Confidential</a:t>
            </a:r>
            <a:r>
              <a:rPr lang="en-US" sz="2000" dirty="0">
                <a:solidFill>
                  <a:srgbClr val="FF6600"/>
                </a:solidFill>
                <a:latin typeface="Calibri"/>
              </a:rPr>
              <a:t>: internal WCS only</a:t>
            </a:r>
          </a:p>
          <a:p>
            <a:pPr marL="285750" indent="-285750">
              <a:spcAft>
                <a:spcPts val="1200"/>
              </a:spcAft>
              <a:buFont typeface="Arial"/>
              <a:buChar char="•"/>
            </a:pPr>
            <a:r>
              <a:rPr lang="en-US" sz="2000" b="1" dirty="0">
                <a:solidFill>
                  <a:srgbClr val="FF0000"/>
                </a:solidFill>
                <a:latin typeface="Calibri"/>
              </a:rPr>
              <a:t>Restricted</a:t>
            </a:r>
            <a:r>
              <a:rPr lang="en-US" sz="2000" dirty="0">
                <a:solidFill>
                  <a:srgbClr val="FF0000"/>
                </a:solidFill>
                <a:latin typeface="Calibri"/>
              </a:rPr>
              <a:t>: share with only designated people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8507" y="4906601"/>
            <a:ext cx="5693634" cy="769441"/>
          </a:xfrm>
          <a:prstGeom prst="rect">
            <a:avLst/>
          </a:prstGeom>
          <a:solidFill>
            <a:schemeClr val="tx1"/>
          </a:solidFill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>
                <a:solidFill>
                  <a:prstClr val="white"/>
                </a:solidFill>
                <a:latin typeface="Calibri"/>
              </a:rPr>
              <a:t>ALL TRAFFICKING INFORMATION </a:t>
            </a:r>
            <a:r>
              <a:rPr lang="en-US" sz="1400" b="1" dirty="0" smtClean="0">
                <a:solidFill>
                  <a:prstClr val="white"/>
                </a:solidFill>
                <a:latin typeface="Calibri"/>
              </a:rPr>
              <a:t>IS STRICTLY </a:t>
            </a:r>
            <a:r>
              <a:rPr lang="en-US" sz="1400" b="1" dirty="0">
                <a:solidFill>
                  <a:prstClr val="white"/>
                </a:solidFill>
                <a:latin typeface="Calibri"/>
              </a:rPr>
              <a:t/>
            </a:r>
            <a:br>
              <a:rPr lang="en-US" sz="1400" b="1" dirty="0">
                <a:solidFill>
                  <a:prstClr val="white"/>
                </a:solidFill>
                <a:latin typeface="Calibri"/>
              </a:rPr>
            </a:br>
            <a:r>
              <a:rPr lang="en-US" sz="3000" b="1" dirty="0">
                <a:solidFill>
                  <a:prstClr val="white"/>
                </a:solidFill>
                <a:latin typeface="Calibri"/>
              </a:rPr>
              <a:t>NEED TO KNOW</a:t>
            </a:r>
          </a:p>
        </p:txBody>
      </p:sp>
    </p:spTree>
    <p:extLst>
      <p:ext uri="{BB962C8B-B14F-4D97-AF65-F5344CB8AC3E}">
        <p14:creationId xmlns:p14="http://schemas.microsoft.com/office/powerpoint/2010/main" val="3475312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950983" y="1624"/>
            <a:ext cx="6193017" cy="959861"/>
          </a:xfrm>
        </p:spPr>
        <p:txBody>
          <a:bodyPr/>
          <a:lstStyle/>
          <a:p>
            <a:r>
              <a:rPr lang="en-US" dirty="0" smtClean="0"/>
              <a:t>Data Evaluation and Organization</a:t>
            </a:r>
            <a:br>
              <a:rPr lang="en-US" dirty="0" smtClean="0"/>
            </a:br>
            <a:r>
              <a:rPr lang="en-US" dirty="0"/>
              <a:t>SOURCE MATERIAL </a:t>
            </a:r>
            <a:r>
              <a:rPr lang="en-US" dirty="0" smtClean="0"/>
              <a:t>LIBRARY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0383" y="1219528"/>
            <a:ext cx="15311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8425">
              <a:spcBef>
                <a:spcPct val="20000"/>
              </a:spcBef>
              <a:spcAft>
                <a:spcPts val="1800"/>
              </a:spcAft>
            </a:pPr>
            <a:r>
              <a:rPr lang="en-US" sz="2800" dirty="0" smtClean="0">
                <a:solidFill>
                  <a:srgbClr val="008000"/>
                </a:solidFill>
                <a:latin typeface="Avenir Next Regular"/>
                <a:cs typeface="Avenir Next Regular"/>
              </a:rPr>
              <a:t>Exercise</a:t>
            </a:r>
            <a:endParaRPr lang="en-US" sz="2800" dirty="0">
              <a:solidFill>
                <a:srgbClr val="008000"/>
              </a:solidFill>
              <a:latin typeface="Avenir Next Regular"/>
              <a:cs typeface="Avenir Next Regular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2763" y="1967423"/>
            <a:ext cx="2646878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 err="1" smtClean="0">
                <a:latin typeface="Avenir Next Regular"/>
                <a:cs typeface="Avenir Next Regular"/>
              </a:rPr>
              <a:t>Zotero</a:t>
            </a:r>
            <a:r>
              <a:rPr lang="en-US" dirty="0" smtClean="0">
                <a:latin typeface="Avenir Next Regular"/>
                <a:cs typeface="Avenir Next Regular"/>
              </a:rPr>
              <a:t>: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en-US" dirty="0" smtClean="0">
                <a:latin typeface="Avenir Next Regular"/>
                <a:cs typeface="Avenir Next Regular"/>
              </a:rPr>
              <a:t>Capture websites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en-US" dirty="0" smtClean="0">
                <a:latin typeface="Avenir Next Regular"/>
                <a:cs typeface="Avenir Next Regular"/>
              </a:rPr>
              <a:t>Make notes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en-US" dirty="0" smtClean="0">
                <a:latin typeface="Avenir Next Regular"/>
                <a:cs typeface="Avenir Next Regular"/>
              </a:rPr>
              <a:t>Create report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en-US" dirty="0" smtClean="0">
                <a:latin typeface="Avenir Next Regular"/>
                <a:cs typeface="Avenir Next Regular"/>
              </a:rPr>
              <a:t>Create bibliography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en-US" dirty="0" smtClean="0">
                <a:latin typeface="Avenir Next Regular"/>
                <a:cs typeface="Avenir Next Regular"/>
              </a:rPr>
              <a:t>Export to .</a:t>
            </a:r>
            <a:r>
              <a:rPr lang="en-US" dirty="0" err="1" smtClean="0">
                <a:latin typeface="Avenir Next Regular"/>
                <a:cs typeface="Avenir Next Regular"/>
              </a:rPr>
              <a:t>csv</a:t>
            </a:r>
            <a:endParaRPr lang="en-US" dirty="0" smtClean="0">
              <a:latin typeface="Avenir Next Regular"/>
              <a:cs typeface="Avenir Next Regular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5180" y="1865748"/>
            <a:ext cx="3822700" cy="85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6093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5301" y="1624"/>
            <a:ext cx="6078699" cy="959861"/>
          </a:xfrm>
        </p:spPr>
        <p:txBody>
          <a:bodyPr/>
          <a:lstStyle/>
          <a:p>
            <a:r>
              <a:rPr lang="en-US" dirty="0" smtClean="0"/>
              <a:t>Data Evaluation and Organization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75854"/>
            <a:ext cx="8686800" cy="46503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/>
              <a:t>EXTRACTING SUSPECT DATA</a:t>
            </a:r>
          </a:p>
          <a:p>
            <a:pPr marL="0" indent="0">
              <a:buNone/>
            </a:pPr>
            <a:r>
              <a:rPr lang="en-US" sz="4400" b="1" dirty="0" smtClean="0"/>
              <a:t>FROM SOURCE MATERIAL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5136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0983" y="1624"/>
            <a:ext cx="6193017" cy="959861"/>
          </a:xfrm>
        </p:spPr>
        <p:txBody>
          <a:bodyPr/>
          <a:lstStyle/>
          <a:p>
            <a:r>
              <a:rPr lang="en-US" dirty="0" smtClean="0"/>
              <a:t>Data Evaluation and Organization</a:t>
            </a:r>
            <a:br>
              <a:rPr lang="en-US" dirty="0" smtClean="0"/>
            </a:br>
            <a:r>
              <a:rPr lang="en-US" dirty="0" smtClean="0"/>
              <a:t>EXTRACTING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8000"/>
                </a:solidFill>
              </a:rPr>
              <a:t>Extracting Identifying Data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000" dirty="0" smtClean="0"/>
              <a:t>When going through source materials, always capture separately:</a:t>
            </a:r>
          </a:p>
          <a:p>
            <a:r>
              <a:rPr lang="en-US" sz="1800" dirty="0" smtClean="0"/>
              <a:t>Names </a:t>
            </a:r>
            <a:r>
              <a:rPr lang="en-US" sz="1400" dirty="0" smtClean="0"/>
              <a:t>(given names, nicknames, local language names, </a:t>
            </a:r>
            <a:r>
              <a:rPr lang="en-US" sz="1400" dirty="0" err="1" smtClean="0"/>
              <a:t>etc</a:t>
            </a:r>
            <a:r>
              <a:rPr lang="en-US" sz="1400" dirty="0" smtClean="0"/>
              <a:t>)</a:t>
            </a:r>
            <a:endParaRPr lang="en-US" sz="1800" dirty="0" smtClean="0"/>
          </a:p>
          <a:p>
            <a:r>
              <a:rPr lang="en-US" sz="1800" dirty="0" smtClean="0"/>
              <a:t>Locations</a:t>
            </a:r>
            <a:r>
              <a:rPr lang="en-US" sz="1400" dirty="0" smtClean="0"/>
              <a:t> (addresses, incident locations, </a:t>
            </a:r>
            <a:r>
              <a:rPr lang="en-US" sz="1400" dirty="0" err="1" smtClean="0"/>
              <a:t>etc</a:t>
            </a:r>
            <a:r>
              <a:rPr lang="en-US" sz="1400" dirty="0" smtClean="0"/>
              <a:t>)</a:t>
            </a:r>
          </a:p>
          <a:p>
            <a:r>
              <a:rPr lang="en-US" sz="1800" dirty="0" smtClean="0"/>
              <a:t>Phone Numbers</a:t>
            </a:r>
          </a:p>
          <a:p>
            <a:r>
              <a:rPr lang="en-US" sz="1800" dirty="0" smtClean="0"/>
              <a:t>Email Addresses</a:t>
            </a:r>
            <a:endParaRPr lang="en-US" sz="1800" dirty="0"/>
          </a:p>
          <a:p>
            <a:r>
              <a:rPr lang="en-US" sz="1800" dirty="0" smtClean="0"/>
              <a:t>Social Media accounts</a:t>
            </a:r>
          </a:p>
          <a:p>
            <a:r>
              <a:rPr lang="en-US" sz="1800" dirty="0" smtClean="0"/>
              <a:t>Financial Accounts</a:t>
            </a:r>
          </a:p>
          <a:p>
            <a:r>
              <a:rPr lang="en-US" sz="1800" dirty="0" smtClean="0"/>
              <a:t>Relations and Associations </a:t>
            </a:r>
          </a:p>
          <a:p>
            <a:r>
              <a:rPr lang="en-US" sz="1800" dirty="0" smtClean="0"/>
              <a:t>Species/Taxa</a:t>
            </a:r>
          </a:p>
        </p:txBody>
      </p:sp>
    </p:spTree>
    <p:extLst>
      <p:ext uri="{BB962C8B-B14F-4D97-AF65-F5344CB8AC3E}">
        <p14:creationId xmlns:p14="http://schemas.microsoft.com/office/powerpoint/2010/main" val="189522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17216" y="603420"/>
            <a:ext cx="6055501" cy="5724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err="1" smtClean="0">
                <a:solidFill>
                  <a:prstClr val="white"/>
                </a:solidFill>
                <a:latin typeface="Calibri"/>
              </a:rPr>
              <a:t>Hassal</a:t>
            </a:r>
            <a:r>
              <a:rPr lang="en-US" sz="2800" dirty="0" smtClean="0">
                <a:solidFill>
                  <a:prstClr val="white"/>
                </a:solidFill>
                <a:latin typeface="Calibri"/>
              </a:rPr>
              <a:t> Omar</a:t>
            </a:r>
            <a:endParaRPr lang="en-US" sz="2800" dirty="0">
              <a:solidFill>
                <a:prstClr val="white"/>
              </a:solidFill>
              <a:latin typeface="Calibri"/>
            </a:endParaRPr>
          </a:p>
          <a:p>
            <a:pPr>
              <a:spcAft>
                <a:spcPts val="1200"/>
              </a:spcAft>
            </a:pPr>
            <a:endParaRPr lang="en-US" sz="1600" dirty="0">
              <a:solidFill>
                <a:prstClr val="white"/>
              </a:solidFill>
              <a:latin typeface="Calibri"/>
            </a:endParaRPr>
          </a:p>
          <a:p>
            <a:pPr>
              <a:spcAft>
                <a:spcPts val="1200"/>
              </a:spcAft>
            </a:pPr>
            <a:r>
              <a:rPr lang="en-US" sz="1600" dirty="0">
                <a:solidFill>
                  <a:prstClr val="white"/>
                </a:solidFill>
                <a:latin typeface="Calibri"/>
              </a:rPr>
              <a:t>MOBILE PHONE CONTACTS</a:t>
            </a:r>
            <a:r>
              <a:rPr lang="en-US" sz="1400" dirty="0">
                <a:solidFill>
                  <a:prstClr val="white"/>
                </a:solidFill>
                <a:latin typeface="Calibri"/>
              </a:rPr>
              <a:t>:</a:t>
            </a:r>
          </a:p>
          <a:p>
            <a:r>
              <a:rPr lang="nl-NL" sz="1200" dirty="0">
                <a:solidFill>
                  <a:prstClr val="white"/>
                </a:solidFill>
                <a:latin typeface="Calibri"/>
              </a:rPr>
              <a:t>Adelino:	+258 </a:t>
            </a:r>
            <a:r>
              <a:rPr lang="nl-NL" sz="1200" dirty="0" smtClean="0">
                <a:solidFill>
                  <a:prstClr val="white"/>
                </a:solidFill>
                <a:latin typeface="Calibri"/>
              </a:rPr>
              <a:t>863112</a:t>
            </a:r>
            <a:endParaRPr lang="nl-NL" sz="1200" dirty="0">
              <a:solidFill>
                <a:prstClr val="white"/>
              </a:solidFill>
              <a:latin typeface="Calibri"/>
            </a:endParaRPr>
          </a:p>
          <a:p>
            <a:r>
              <a:rPr lang="nl-NL" sz="1200" dirty="0">
                <a:solidFill>
                  <a:prstClr val="white"/>
                </a:solidFill>
                <a:latin typeface="Calibri"/>
              </a:rPr>
              <a:t>Amel: 		+258 </a:t>
            </a:r>
            <a:r>
              <a:rPr lang="nl-NL" sz="1200" dirty="0" smtClean="0">
                <a:solidFill>
                  <a:prstClr val="white"/>
                </a:solidFill>
                <a:latin typeface="Calibri"/>
              </a:rPr>
              <a:t>829466</a:t>
            </a:r>
            <a:endParaRPr lang="nl-NL" sz="1200" dirty="0">
              <a:solidFill>
                <a:prstClr val="white"/>
              </a:solidFill>
              <a:latin typeface="Calibri"/>
            </a:endParaRPr>
          </a:p>
          <a:p>
            <a:r>
              <a:rPr lang="nl-NL" sz="1200" dirty="0">
                <a:solidFill>
                  <a:prstClr val="white"/>
                </a:solidFill>
                <a:latin typeface="Calibri"/>
              </a:rPr>
              <a:t>Alany: 		+258 </a:t>
            </a:r>
            <a:r>
              <a:rPr lang="nl-NL" sz="1200" dirty="0" smtClean="0">
                <a:solidFill>
                  <a:prstClr val="white"/>
                </a:solidFill>
                <a:latin typeface="Calibri"/>
              </a:rPr>
              <a:t>825796</a:t>
            </a:r>
            <a:endParaRPr lang="nl-NL" sz="1200" dirty="0">
              <a:solidFill>
                <a:prstClr val="white"/>
              </a:solidFill>
              <a:latin typeface="Calibri"/>
            </a:endParaRPr>
          </a:p>
          <a:p>
            <a:r>
              <a:rPr lang="nl-NL" sz="1200" dirty="0">
                <a:solidFill>
                  <a:prstClr val="white"/>
                </a:solidFill>
                <a:latin typeface="Calibri"/>
              </a:rPr>
              <a:t>Alen:		+258 </a:t>
            </a:r>
            <a:r>
              <a:rPr lang="nl-NL" sz="1200" dirty="0" smtClean="0">
                <a:solidFill>
                  <a:prstClr val="white"/>
                </a:solidFill>
                <a:latin typeface="Calibri"/>
              </a:rPr>
              <a:t>942078</a:t>
            </a:r>
            <a:endParaRPr lang="nl-NL" sz="1200" dirty="0">
              <a:solidFill>
                <a:prstClr val="white"/>
              </a:solidFill>
              <a:latin typeface="Calibri"/>
            </a:endParaRPr>
          </a:p>
          <a:p>
            <a:r>
              <a:rPr lang="is-IS" sz="1200" dirty="0">
                <a:solidFill>
                  <a:prstClr val="white"/>
                </a:solidFill>
                <a:latin typeface="Calibri"/>
              </a:rPr>
              <a:t>Alfa Alfa: 	+</a:t>
            </a:r>
            <a:r>
              <a:rPr lang="is-IS" sz="1200" dirty="0" smtClean="0">
                <a:solidFill>
                  <a:prstClr val="white"/>
                </a:solidFill>
                <a:latin typeface="Calibri"/>
              </a:rPr>
              <a:t>258820022</a:t>
            </a:r>
            <a:endParaRPr lang="is-IS" sz="1200" dirty="0">
              <a:solidFill>
                <a:prstClr val="white"/>
              </a:solidFill>
              <a:latin typeface="Calibri"/>
            </a:endParaRPr>
          </a:p>
          <a:p>
            <a:r>
              <a:rPr lang="de-DE" sz="1200" dirty="0">
                <a:solidFill>
                  <a:prstClr val="white"/>
                </a:solidFill>
                <a:latin typeface="Calibri"/>
              </a:rPr>
              <a:t>Alfasse: 	+258 </a:t>
            </a:r>
            <a:r>
              <a:rPr lang="de-DE" sz="1200" dirty="0" smtClean="0">
                <a:solidFill>
                  <a:prstClr val="white"/>
                </a:solidFill>
                <a:latin typeface="Calibri"/>
              </a:rPr>
              <a:t>824187</a:t>
            </a:r>
          </a:p>
          <a:p>
            <a:r>
              <a:rPr lang="de-DE" sz="1200" dirty="0" smtClean="0">
                <a:solidFill>
                  <a:prstClr val="white"/>
                </a:solidFill>
                <a:latin typeface="Calibri"/>
              </a:rPr>
              <a:t>Amo: 		+258 878899</a:t>
            </a:r>
          </a:p>
          <a:p>
            <a:r>
              <a:rPr lang="de-DE" sz="1200" dirty="0" smtClean="0">
                <a:solidFill>
                  <a:prstClr val="white"/>
                </a:solidFill>
                <a:latin typeface="Calibri"/>
              </a:rPr>
              <a:t>Asani</a:t>
            </a:r>
            <a:r>
              <a:rPr lang="de-DE" sz="1200" dirty="0">
                <a:solidFill>
                  <a:prstClr val="white"/>
                </a:solidFill>
                <a:latin typeface="Calibri"/>
              </a:rPr>
              <a:t>: 		+258 </a:t>
            </a:r>
            <a:r>
              <a:rPr lang="de-DE" sz="1200" dirty="0" smtClean="0">
                <a:solidFill>
                  <a:prstClr val="white"/>
                </a:solidFill>
                <a:latin typeface="Calibri"/>
              </a:rPr>
              <a:t>869457</a:t>
            </a:r>
            <a:endParaRPr lang="de-DE" sz="1200" dirty="0">
              <a:solidFill>
                <a:prstClr val="white"/>
              </a:solidFill>
              <a:latin typeface="Calibri"/>
            </a:endParaRPr>
          </a:p>
          <a:p>
            <a:r>
              <a:rPr lang="de-DE" sz="1200" dirty="0">
                <a:solidFill>
                  <a:prstClr val="white"/>
                </a:solidFill>
                <a:latin typeface="Calibri"/>
              </a:rPr>
              <a:t>Bagas: 		+258 </a:t>
            </a:r>
            <a:r>
              <a:rPr lang="de-DE" sz="1200" dirty="0" smtClean="0">
                <a:solidFill>
                  <a:prstClr val="white"/>
                </a:solidFill>
                <a:latin typeface="Calibri"/>
              </a:rPr>
              <a:t>862960</a:t>
            </a:r>
            <a:endParaRPr lang="de-DE" sz="1200" dirty="0">
              <a:solidFill>
                <a:prstClr val="white"/>
              </a:solidFill>
              <a:latin typeface="Calibri"/>
            </a:endParaRPr>
          </a:p>
          <a:p>
            <a:r>
              <a:rPr lang="de-DE" sz="1200" dirty="0">
                <a:solidFill>
                  <a:prstClr val="white"/>
                </a:solidFill>
                <a:latin typeface="Calibri"/>
              </a:rPr>
              <a:t>Cabuche Mov: +258 </a:t>
            </a:r>
            <a:r>
              <a:rPr lang="de-DE" sz="1200" dirty="0" smtClean="0">
                <a:solidFill>
                  <a:prstClr val="white"/>
                </a:solidFill>
                <a:latin typeface="Calibri"/>
              </a:rPr>
              <a:t>864970</a:t>
            </a:r>
            <a:endParaRPr lang="de-DE" sz="1200" dirty="0">
              <a:solidFill>
                <a:prstClr val="white"/>
              </a:solidFill>
              <a:latin typeface="Calibri"/>
            </a:endParaRPr>
          </a:p>
          <a:p>
            <a:r>
              <a:rPr lang="en-US" sz="1200" dirty="0" err="1">
                <a:solidFill>
                  <a:prstClr val="white"/>
                </a:solidFill>
                <a:latin typeface="Calibri"/>
              </a:rPr>
              <a:t>Cofi</a:t>
            </a:r>
            <a:r>
              <a:rPr lang="en-US" sz="1200" dirty="0">
                <a:solidFill>
                  <a:prstClr val="white"/>
                </a:solidFill>
                <a:latin typeface="Calibri"/>
              </a:rPr>
              <a:t>: 		+258 </a:t>
            </a:r>
            <a:r>
              <a:rPr lang="en-US" sz="1200" dirty="0" smtClean="0">
                <a:solidFill>
                  <a:prstClr val="white"/>
                </a:solidFill>
                <a:latin typeface="Calibri"/>
              </a:rPr>
              <a:t>868706</a:t>
            </a:r>
            <a:endParaRPr lang="en-US" sz="1200" dirty="0">
              <a:solidFill>
                <a:prstClr val="white"/>
              </a:solidFill>
              <a:latin typeface="Calibri"/>
            </a:endParaRPr>
          </a:p>
          <a:p>
            <a:r>
              <a:rPr lang="en-US" sz="1200" dirty="0">
                <a:solidFill>
                  <a:prstClr val="white"/>
                </a:solidFill>
                <a:latin typeface="Calibri"/>
              </a:rPr>
              <a:t>Dada Mac: 	+258 </a:t>
            </a:r>
            <a:r>
              <a:rPr lang="en-US" sz="1200" dirty="0" smtClean="0">
                <a:solidFill>
                  <a:prstClr val="white"/>
                </a:solidFill>
                <a:latin typeface="Calibri"/>
              </a:rPr>
              <a:t>874599</a:t>
            </a:r>
            <a:endParaRPr lang="en-US" sz="1200" dirty="0">
              <a:solidFill>
                <a:prstClr val="white"/>
              </a:solidFill>
              <a:latin typeface="Calibri"/>
            </a:endParaRPr>
          </a:p>
          <a:p>
            <a:r>
              <a:rPr lang="tr-TR" sz="1200" dirty="0">
                <a:solidFill>
                  <a:prstClr val="white"/>
                </a:solidFill>
                <a:latin typeface="Calibri"/>
              </a:rPr>
              <a:t>Dula Marrupa:	+258 </a:t>
            </a:r>
            <a:r>
              <a:rPr lang="tr-TR" sz="1200" dirty="0" smtClean="0">
                <a:solidFill>
                  <a:prstClr val="white"/>
                </a:solidFill>
                <a:latin typeface="Calibri"/>
              </a:rPr>
              <a:t>866757</a:t>
            </a:r>
            <a:endParaRPr lang="tr-TR" sz="1200" dirty="0">
              <a:solidFill>
                <a:prstClr val="white"/>
              </a:solidFill>
              <a:latin typeface="Calibri"/>
            </a:endParaRPr>
          </a:p>
          <a:p>
            <a:r>
              <a:rPr lang="tr-TR" sz="1200" dirty="0">
                <a:solidFill>
                  <a:prstClr val="white"/>
                </a:solidFill>
                <a:latin typeface="Calibri"/>
              </a:rPr>
              <a:t>Elias: 		+258 </a:t>
            </a:r>
            <a:r>
              <a:rPr lang="tr-TR" sz="1200" dirty="0" smtClean="0">
                <a:solidFill>
                  <a:prstClr val="white"/>
                </a:solidFill>
                <a:latin typeface="Calibri"/>
              </a:rPr>
              <a:t>821512</a:t>
            </a:r>
            <a:endParaRPr lang="tr-TR" sz="1200" dirty="0">
              <a:solidFill>
                <a:prstClr val="white"/>
              </a:solidFill>
              <a:latin typeface="Calibri"/>
            </a:endParaRPr>
          </a:p>
          <a:p>
            <a:r>
              <a:rPr lang="tr-TR" sz="1200" dirty="0">
                <a:solidFill>
                  <a:prstClr val="white"/>
                </a:solidFill>
                <a:latin typeface="Calibri"/>
              </a:rPr>
              <a:t>Elias: 		+258 </a:t>
            </a:r>
            <a:r>
              <a:rPr lang="tr-TR" sz="1200" dirty="0" smtClean="0">
                <a:solidFill>
                  <a:prstClr val="white"/>
                </a:solidFill>
                <a:latin typeface="Calibri"/>
              </a:rPr>
              <a:t>834112</a:t>
            </a:r>
            <a:endParaRPr lang="tr-TR" sz="1200" dirty="0">
              <a:solidFill>
                <a:prstClr val="white"/>
              </a:solidFill>
              <a:latin typeface="Calibri"/>
            </a:endParaRPr>
          </a:p>
          <a:p>
            <a:r>
              <a:rPr lang="tr-TR" sz="1200" dirty="0">
                <a:solidFill>
                  <a:prstClr val="white"/>
                </a:solidFill>
                <a:latin typeface="Calibri"/>
              </a:rPr>
              <a:t>Felex: 		+258 </a:t>
            </a:r>
            <a:r>
              <a:rPr lang="tr-TR" sz="1200" dirty="0" smtClean="0">
                <a:solidFill>
                  <a:prstClr val="white"/>
                </a:solidFill>
                <a:latin typeface="Calibri"/>
              </a:rPr>
              <a:t>826751</a:t>
            </a:r>
            <a:endParaRPr lang="tr-TR" sz="1200" dirty="0">
              <a:solidFill>
                <a:prstClr val="white"/>
              </a:solidFill>
              <a:latin typeface="Calibri"/>
            </a:endParaRPr>
          </a:p>
          <a:p>
            <a:r>
              <a:rPr lang="tr-TR" sz="1200" dirty="0">
                <a:solidFill>
                  <a:prstClr val="white"/>
                </a:solidFill>
                <a:latin typeface="Calibri"/>
              </a:rPr>
              <a:t>Gari: 		+258 </a:t>
            </a:r>
            <a:r>
              <a:rPr lang="tr-TR" sz="1200" dirty="0" smtClean="0">
                <a:solidFill>
                  <a:prstClr val="white"/>
                </a:solidFill>
                <a:latin typeface="Calibri"/>
              </a:rPr>
              <a:t>864962</a:t>
            </a:r>
            <a:endParaRPr lang="tr-TR" sz="1200" dirty="0">
              <a:solidFill>
                <a:prstClr val="white"/>
              </a:solidFill>
              <a:latin typeface="Calibri"/>
            </a:endParaRPr>
          </a:p>
          <a:p>
            <a:r>
              <a:rPr lang="de-DE" sz="1200" dirty="0">
                <a:solidFill>
                  <a:prstClr val="white"/>
                </a:solidFill>
                <a:latin typeface="Calibri"/>
              </a:rPr>
              <a:t>Gest: 		+258 </a:t>
            </a:r>
            <a:r>
              <a:rPr lang="de-DE" sz="1200" dirty="0" smtClean="0">
                <a:solidFill>
                  <a:prstClr val="white"/>
                </a:solidFill>
                <a:latin typeface="Calibri"/>
              </a:rPr>
              <a:t>869457</a:t>
            </a:r>
            <a:endParaRPr lang="de-DE" sz="1200" dirty="0">
              <a:solidFill>
                <a:prstClr val="white"/>
              </a:solidFill>
              <a:latin typeface="Calibri"/>
            </a:endParaRPr>
          </a:p>
          <a:p>
            <a:r>
              <a:rPr lang="hr-HR" sz="1200" dirty="0">
                <a:solidFill>
                  <a:prstClr val="white"/>
                </a:solidFill>
                <a:latin typeface="Calibri"/>
              </a:rPr>
              <a:t>Iashia: 		+258 </a:t>
            </a:r>
            <a:r>
              <a:rPr lang="hr-HR" sz="1200" dirty="0" smtClean="0">
                <a:solidFill>
                  <a:prstClr val="white"/>
                </a:solidFill>
                <a:latin typeface="Calibri"/>
              </a:rPr>
              <a:t>829688</a:t>
            </a:r>
            <a:endParaRPr lang="hr-HR" sz="1200" dirty="0">
              <a:solidFill>
                <a:prstClr val="white"/>
              </a:solidFill>
              <a:latin typeface="Calibri"/>
            </a:endParaRPr>
          </a:p>
          <a:p>
            <a:r>
              <a:rPr lang="es-ES_tradnl" sz="1200" dirty="0" err="1">
                <a:solidFill>
                  <a:prstClr val="white"/>
                </a:solidFill>
                <a:latin typeface="Calibri"/>
              </a:rPr>
              <a:t>Issufo</a:t>
            </a:r>
            <a:r>
              <a:rPr lang="es-ES_tradnl" sz="1200" dirty="0">
                <a:solidFill>
                  <a:prstClr val="white"/>
                </a:solidFill>
                <a:latin typeface="Calibri"/>
              </a:rPr>
              <a:t> Mac:	+258 </a:t>
            </a:r>
            <a:r>
              <a:rPr lang="es-ES_tradnl" sz="1200" dirty="0" smtClean="0">
                <a:solidFill>
                  <a:prstClr val="white"/>
                </a:solidFill>
                <a:latin typeface="Calibri"/>
              </a:rPr>
              <a:t>862104</a:t>
            </a:r>
            <a:endParaRPr lang="es-ES_tradnl" sz="1200" dirty="0">
              <a:solidFill>
                <a:prstClr val="white"/>
              </a:solidFill>
              <a:latin typeface="Calibri"/>
            </a:endParaRPr>
          </a:p>
          <a:p>
            <a:r>
              <a:rPr lang="es-ES_tradnl" sz="1200" dirty="0" err="1">
                <a:solidFill>
                  <a:prstClr val="white"/>
                </a:solidFill>
                <a:latin typeface="Calibri"/>
              </a:rPr>
              <a:t>Issufo</a:t>
            </a:r>
            <a:r>
              <a:rPr lang="es-ES_tradnl" sz="1200" dirty="0">
                <a:solidFill>
                  <a:prstClr val="white"/>
                </a:solidFill>
                <a:latin typeface="Calibri"/>
              </a:rPr>
              <a:t> Mac: 	+258 </a:t>
            </a:r>
            <a:r>
              <a:rPr lang="es-ES_tradnl" sz="1200" dirty="0" smtClean="0">
                <a:solidFill>
                  <a:prstClr val="white"/>
                </a:solidFill>
                <a:latin typeface="Calibri"/>
              </a:rPr>
              <a:t>862104</a:t>
            </a:r>
            <a:endParaRPr lang="es-ES_tradnl" sz="1200" dirty="0">
              <a:solidFill>
                <a:prstClr val="white"/>
              </a:solidFill>
              <a:latin typeface="Calibri"/>
            </a:endParaRPr>
          </a:p>
          <a:p>
            <a:r>
              <a:rPr lang="tr-TR" sz="1200" dirty="0">
                <a:solidFill>
                  <a:prstClr val="white"/>
                </a:solidFill>
                <a:latin typeface="Calibri"/>
              </a:rPr>
              <a:t>Jack Marrupa:	+258 </a:t>
            </a:r>
            <a:r>
              <a:rPr lang="tr-TR" sz="1200" dirty="0" smtClean="0">
                <a:solidFill>
                  <a:prstClr val="white"/>
                </a:solidFill>
                <a:latin typeface="Calibri"/>
              </a:rPr>
              <a:t>866718</a:t>
            </a:r>
            <a:endParaRPr lang="tr-TR" sz="1200" dirty="0">
              <a:solidFill>
                <a:prstClr val="white"/>
              </a:solidFill>
              <a:latin typeface="Calibri"/>
            </a:endParaRPr>
          </a:p>
          <a:p>
            <a:endParaRPr lang="es-ES_tradnl" sz="12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11468" y="2013575"/>
            <a:ext cx="2727165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200" dirty="0">
                <a:solidFill>
                  <a:prstClr val="white"/>
                </a:solidFill>
                <a:latin typeface="Calibri"/>
              </a:rPr>
              <a:t>Jumael: 	+258 </a:t>
            </a:r>
            <a:r>
              <a:rPr lang="fi-FI" sz="1200" dirty="0" smtClean="0">
                <a:solidFill>
                  <a:prstClr val="white"/>
                </a:solidFill>
                <a:latin typeface="Calibri"/>
              </a:rPr>
              <a:t>872257</a:t>
            </a:r>
          </a:p>
          <a:p>
            <a:r>
              <a:rPr lang="de-DE" sz="1200" dirty="0" smtClean="0">
                <a:solidFill>
                  <a:prstClr val="white"/>
                </a:solidFill>
                <a:latin typeface="Calibri"/>
              </a:rPr>
              <a:t>Kabuche: 	+258 829023</a:t>
            </a:r>
          </a:p>
          <a:p>
            <a:r>
              <a:rPr lang="de-DE" sz="1200" dirty="0" smtClean="0">
                <a:solidFill>
                  <a:prstClr val="white"/>
                </a:solidFill>
                <a:latin typeface="Calibri"/>
              </a:rPr>
              <a:t>Kaka</a:t>
            </a:r>
            <a:r>
              <a:rPr lang="de-DE" sz="1200" dirty="0">
                <a:solidFill>
                  <a:prstClr val="white"/>
                </a:solidFill>
                <a:latin typeface="Calibri"/>
              </a:rPr>
              <a:t>: 		+258 </a:t>
            </a:r>
            <a:r>
              <a:rPr lang="de-DE" sz="1200" dirty="0" smtClean="0">
                <a:solidFill>
                  <a:prstClr val="white"/>
                </a:solidFill>
                <a:latin typeface="Calibri"/>
              </a:rPr>
              <a:t>86609</a:t>
            </a:r>
            <a:endParaRPr lang="de-DE" sz="1200" dirty="0">
              <a:solidFill>
                <a:prstClr val="white"/>
              </a:solidFill>
              <a:latin typeface="Calibri"/>
            </a:endParaRPr>
          </a:p>
          <a:p>
            <a:r>
              <a:rPr lang="tr-TR" sz="1200" dirty="0">
                <a:solidFill>
                  <a:prstClr val="white"/>
                </a:solidFill>
                <a:latin typeface="Calibri"/>
              </a:rPr>
              <a:t>Karaka: 	+258 </a:t>
            </a:r>
            <a:r>
              <a:rPr lang="tr-TR" sz="1200" dirty="0" smtClean="0">
                <a:solidFill>
                  <a:prstClr val="white"/>
                </a:solidFill>
                <a:latin typeface="Calibri"/>
              </a:rPr>
              <a:t>87586</a:t>
            </a:r>
            <a:endParaRPr lang="tr-TR" sz="1200" dirty="0">
              <a:solidFill>
                <a:prstClr val="white"/>
              </a:solidFill>
              <a:latin typeface="Calibri"/>
            </a:endParaRPr>
          </a:p>
          <a:p>
            <a:r>
              <a:rPr lang="it-IT" sz="1200" dirty="0">
                <a:solidFill>
                  <a:prstClr val="white"/>
                </a:solidFill>
                <a:latin typeface="Calibri"/>
              </a:rPr>
              <a:t>Katto: 		+255 </a:t>
            </a:r>
            <a:r>
              <a:rPr lang="it-IT" sz="1200" dirty="0" smtClean="0">
                <a:solidFill>
                  <a:prstClr val="white"/>
                </a:solidFill>
                <a:latin typeface="Calibri"/>
              </a:rPr>
              <a:t>68815</a:t>
            </a:r>
            <a:endParaRPr lang="it-IT" sz="1200" dirty="0">
              <a:solidFill>
                <a:prstClr val="white"/>
              </a:solidFill>
              <a:latin typeface="Calibri"/>
            </a:endParaRPr>
          </a:p>
          <a:p>
            <a:r>
              <a:rPr lang="es-ES_tradnl" sz="1200" dirty="0" err="1">
                <a:solidFill>
                  <a:prstClr val="white"/>
                </a:solidFill>
                <a:latin typeface="Calibri"/>
              </a:rPr>
              <a:t>Maide</a:t>
            </a:r>
            <a:r>
              <a:rPr lang="es-ES_tradnl" sz="1200" dirty="0">
                <a:solidFill>
                  <a:prstClr val="white"/>
                </a:solidFill>
                <a:latin typeface="Calibri"/>
              </a:rPr>
              <a:t> Nueza: 	+258 </a:t>
            </a:r>
            <a:r>
              <a:rPr lang="es-ES_tradnl" sz="1200" dirty="0" smtClean="0">
                <a:solidFill>
                  <a:prstClr val="white"/>
                </a:solidFill>
                <a:latin typeface="Calibri"/>
              </a:rPr>
              <a:t>867985</a:t>
            </a:r>
            <a:endParaRPr lang="es-ES_tradnl" sz="1200" dirty="0">
              <a:solidFill>
                <a:prstClr val="white"/>
              </a:solidFill>
              <a:latin typeface="Calibri"/>
            </a:endParaRPr>
          </a:p>
          <a:p>
            <a:r>
              <a:rPr lang="es-ES_tradnl" sz="1200" dirty="0" err="1">
                <a:solidFill>
                  <a:prstClr val="white"/>
                </a:solidFill>
                <a:latin typeface="Calibri"/>
              </a:rPr>
              <a:t>Maka</a:t>
            </a:r>
            <a:r>
              <a:rPr lang="es-ES_tradnl" sz="1200" dirty="0">
                <a:solidFill>
                  <a:prstClr val="white"/>
                </a:solidFill>
                <a:latin typeface="Calibri"/>
              </a:rPr>
              <a:t>: 		+258 </a:t>
            </a:r>
            <a:r>
              <a:rPr lang="es-ES_tradnl" sz="1200" dirty="0" smtClean="0">
                <a:solidFill>
                  <a:prstClr val="white"/>
                </a:solidFill>
                <a:latin typeface="Calibri"/>
              </a:rPr>
              <a:t>827908</a:t>
            </a:r>
            <a:endParaRPr lang="es-ES_tradnl" sz="1200" dirty="0">
              <a:solidFill>
                <a:prstClr val="white"/>
              </a:solidFill>
              <a:latin typeface="Calibri"/>
            </a:endParaRPr>
          </a:p>
          <a:p>
            <a:r>
              <a:rPr lang="es-ES_tradnl" sz="1200" dirty="0" err="1">
                <a:solidFill>
                  <a:prstClr val="white"/>
                </a:solidFill>
                <a:latin typeface="Calibri"/>
              </a:rPr>
              <a:t>Male-Male</a:t>
            </a:r>
            <a:r>
              <a:rPr lang="es-ES_tradnl" sz="1200" dirty="0">
                <a:solidFill>
                  <a:prstClr val="white"/>
                </a:solidFill>
                <a:latin typeface="Calibri"/>
              </a:rPr>
              <a:t>: 	+255 </a:t>
            </a:r>
            <a:r>
              <a:rPr lang="es-ES_tradnl" sz="1200" dirty="0" smtClean="0">
                <a:solidFill>
                  <a:prstClr val="white"/>
                </a:solidFill>
                <a:latin typeface="Calibri"/>
              </a:rPr>
              <a:t>685872</a:t>
            </a:r>
            <a:endParaRPr lang="es-ES_tradnl" sz="1200" dirty="0">
              <a:solidFill>
                <a:prstClr val="white"/>
              </a:solidFill>
              <a:latin typeface="Calibri"/>
            </a:endParaRPr>
          </a:p>
          <a:p>
            <a:r>
              <a:rPr lang="ro-RO" sz="1200" dirty="0">
                <a:solidFill>
                  <a:prstClr val="white"/>
                </a:solidFill>
                <a:latin typeface="Calibri"/>
              </a:rPr>
              <a:t>Malimbo: 	+258 </a:t>
            </a:r>
            <a:r>
              <a:rPr lang="ro-RO" sz="1200" dirty="0" smtClean="0">
                <a:solidFill>
                  <a:prstClr val="white"/>
                </a:solidFill>
                <a:latin typeface="Calibri"/>
              </a:rPr>
              <a:t>869481</a:t>
            </a:r>
            <a:endParaRPr lang="ro-RO" sz="1200" dirty="0">
              <a:solidFill>
                <a:prstClr val="white"/>
              </a:solidFill>
              <a:latin typeface="Calibri"/>
            </a:endParaRPr>
          </a:p>
          <a:p>
            <a:r>
              <a:rPr lang="ro-RO" sz="1200" dirty="0">
                <a:solidFill>
                  <a:prstClr val="white"/>
                </a:solidFill>
                <a:latin typeface="Calibri"/>
              </a:rPr>
              <a:t>Malimbo: 	+258 </a:t>
            </a:r>
            <a:r>
              <a:rPr lang="ro-RO" sz="1200" dirty="0" smtClean="0">
                <a:solidFill>
                  <a:prstClr val="white"/>
                </a:solidFill>
                <a:latin typeface="Calibri"/>
              </a:rPr>
              <a:t>825255</a:t>
            </a:r>
            <a:endParaRPr lang="ro-RO" sz="1200" dirty="0">
              <a:solidFill>
                <a:prstClr val="white"/>
              </a:solidFill>
              <a:latin typeface="Calibri"/>
            </a:endParaRPr>
          </a:p>
          <a:p>
            <a:r>
              <a:rPr lang="nl-NL" sz="1200" dirty="0">
                <a:solidFill>
                  <a:prstClr val="white"/>
                </a:solidFill>
                <a:latin typeface="Calibri"/>
              </a:rPr>
              <a:t>Mama Mkwe: 	+258 </a:t>
            </a:r>
            <a:r>
              <a:rPr lang="nl-NL" sz="1200" dirty="0" smtClean="0">
                <a:solidFill>
                  <a:prstClr val="white"/>
                </a:solidFill>
                <a:latin typeface="Calibri"/>
              </a:rPr>
              <a:t>868705</a:t>
            </a:r>
            <a:endParaRPr lang="nl-NL" sz="1200" dirty="0">
              <a:solidFill>
                <a:prstClr val="white"/>
              </a:solidFill>
              <a:latin typeface="Calibri"/>
            </a:endParaRPr>
          </a:p>
          <a:p>
            <a:r>
              <a:rPr lang="it-IT" sz="1200" dirty="0">
                <a:solidFill>
                  <a:prstClr val="white"/>
                </a:solidFill>
                <a:latin typeface="Calibri"/>
              </a:rPr>
              <a:t>Mama Mzazi: 	+255 </a:t>
            </a:r>
            <a:r>
              <a:rPr lang="it-IT" sz="1200" dirty="0" smtClean="0">
                <a:solidFill>
                  <a:prstClr val="white"/>
                </a:solidFill>
                <a:latin typeface="Calibri"/>
              </a:rPr>
              <a:t>788138</a:t>
            </a:r>
            <a:endParaRPr lang="it-IT" sz="1200" dirty="0">
              <a:solidFill>
                <a:prstClr val="white"/>
              </a:solidFill>
              <a:latin typeface="Calibri"/>
            </a:endParaRPr>
          </a:p>
          <a:p>
            <a:r>
              <a:rPr lang="hr-HR" sz="1200" dirty="0">
                <a:solidFill>
                  <a:prstClr val="white"/>
                </a:solidFill>
                <a:latin typeface="Calibri"/>
              </a:rPr>
              <a:t>Manjure: 	+258 </a:t>
            </a:r>
            <a:r>
              <a:rPr lang="hr-HR" sz="1200" dirty="0" smtClean="0">
                <a:solidFill>
                  <a:prstClr val="white"/>
                </a:solidFill>
                <a:latin typeface="Calibri"/>
              </a:rPr>
              <a:t>867343</a:t>
            </a:r>
            <a:endParaRPr lang="hr-HR" sz="1200" dirty="0">
              <a:solidFill>
                <a:prstClr val="white"/>
              </a:solidFill>
              <a:latin typeface="Calibri"/>
            </a:endParaRPr>
          </a:p>
          <a:p>
            <a:r>
              <a:rPr lang="hr-HR" sz="1200" dirty="0">
                <a:solidFill>
                  <a:prstClr val="white"/>
                </a:solidFill>
                <a:latin typeface="Calibri"/>
              </a:rPr>
              <a:t>Mas: 		+258 </a:t>
            </a:r>
            <a:r>
              <a:rPr lang="hr-HR" sz="1200" dirty="0" smtClean="0">
                <a:solidFill>
                  <a:prstClr val="white"/>
                </a:solidFill>
                <a:latin typeface="Calibri"/>
              </a:rPr>
              <a:t>863122</a:t>
            </a:r>
            <a:endParaRPr lang="hr-HR" sz="1200" dirty="0">
              <a:solidFill>
                <a:prstClr val="white"/>
              </a:solidFill>
              <a:latin typeface="Calibri"/>
            </a:endParaRPr>
          </a:p>
          <a:p>
            <a:r>
              <a:rPr lang="nl-NL" sz="1200" dirty="0">
                <a:solidFill>
                  <a:prstClr val="white"/>
                </a:solidFill>
                <a:latin typeface="Calibri"/>
              </a:rPr>
              <a:t>Mkkwaaloni: 	+258 </a:t>
            </a:r>
            <a:r>
              <a:rPr lang="nl-NL" sz="1200" dirty="0" smtClean="0">
                <a:solidFill>
                  <a:prstClr val="white"/>
                </a:solidFill>
                <a:latin typeface="Calibri"/>
              </a:rPr>
              <a:t>8207755</a:t>
            </a:r>
            <a:endParaRPr lang="nl-NL" sz="1200" dirty="0">
              <a:solidFill>
                <a:prstClr val="white"/>
              </a:solidFill>
              <a:latin typeface="Calibri"/>
            </a:endParaRPr>
          </a:p>
          <a:p>
            <a:r>
              <a:rPr lang="fi-FI" sz="1200" dirty="0">
                <a:solidFill>
                  <a:prstClr val="white"/>
                </a:solidFill>
                <a:latin typeface="Calibri"/>
              </a:rPr>
              <a:t>Mkuiaia: 	+258 </a:t>
            </a:r>
            <a:r>
              <a:rPr lang="fi-FI" sz="1200" dirty="0" smtClean="0">
                <a:solidFill>
                  <a:prstClr val="white"/>
                </a:solidFill>
                <a:latin typeface="Calibri"/>
              </a:rPr>
              <a:t>866529</a:t>
            </a:r>
            <a:endParaRPr lang="fi-FI" sz="1200" dirty="0">
              <a:solidFill>
                <a:prstClr val="white"/>
              </a:solidFill>
              <a:latin typeface="Calibri"/>
            </a:endParaRPr>
          </a:p>
          <a:p>
            <a:r>
              <a:rPr lang="ro-RO" sz="1200" dirty="0">
                <a:solidFill>
                  <a:prstClr val="white"/>
                </a:solidFill>
                <a:latin typeface="Calibri"/>
              </a:rPr>
              <a:t>Oscare: 	+258 </a:t>
            </a:r>
            <a:r>
              <a:rPr lang="ro-RO" sz="1200" dirty="0" smtClean="0">
                <a:solidFill>
                  <a:prstClr val="white"/>
                </a:solidFill>
                <a:latin typeface="Calibri"/>
              </a:rPr>
              <a:t>8228778</a:t>
            </a:r>
            <a:endParaRPr lang="ro-RO" sz="1200" dirty="0">
              <a:solidFill>
                <a:prstClr val="white"/>
              </a:solidFill>
              <a:latin typeface="Calibri"/>
            </a:endParaRPr>
          </a:p>
          <a:p>
            <a:r>
              <a:rPr lang="ro-RO" sz="1200" dirty="0">
                <a:solidFill>
                  <a:prstClr val="white"/>
                </a:solidFill>
                <a:latin typeface="Calibri"/>
              </a:rPr>
              <a:t>Oscare: 	+258 </a:t>
            </a:r>
            <a:r>
              <a:rPr lang="ro-RO" sz="1200" dirty="0" smtClean="0">
                <a:solidFill>
                  <a:prstClr val="white"/>
                </a:solidFill>
                <a:latin typeface="Calibri"/>
              </a:rPr>
              <a:t>869392</a:t>
            </a:r>
            <a:endParaRPr lang="ro-RO" sz="1200" dirty="0">
              <a:solidFill>
                <a:prstClr val="white"/>
              </a:solidFill>
              <a:latin typeface="Calibri"/>
            </a:endParaRPr>
          </a:p>
          <a:p>
            <a:r>
              <a:rPr lang="ro-RO" sz="1200" dirty="0">
                <a:solidFill>
                  <a:prstClr val="white"/>
                </a:solidFill>
                <a:latin typeface="Calibri"/>
              </a:rPr>
              <a:t>Oza: 		+258 </a:t>
            </a:r>
            <a:r>
              <a:rPr lang="ro-RO" sz="1200" dirty="0" smtClean="0">
                <a:solidFill>
                  <a:prstClr val="white"/>
                </a:solidFill>
                <a:latin typeface="Calibri"/>
              </a:rPr>
              <a:t>869398</a:t>
            </a:r>
            <a:endParaRPr lang="ro-RO" sz="1200" dirty="0">
              <a:solidFill>
                <a:prstClr val="white"/>
              </a:solidFill>
              <a:latin typeface="Calibri"/>
            </a:endParaRPr>
          </a:p>
          <a:p>
            <a:r>
              <a:rPr lang="ro-RO" sz="1200" dirty="0">
                <a:solidFill>
                  <a:prstClr val="white"/>
                </a:solidFill>
                <a:latin typeface="Calibri"/>
              </a:rPr>
              <a:t>Mraula: 	+255 </a:t>
            </a:r>
            <a:r>
              <a:rPr lang="ro-RO" sz="1200" dirty="0" smtClean="0">
                <a:solidFill>
                  <a:prstClr val="white"/>
                </a:solidFill>
                <a:latin typeface="Calibri"/>
              </a:rPr>
              <a:t>686567</a:t>
            </a:r>
            <a:endParaRPr lang="ro-RO" sz="1200" dirty="0">
              <a:solidFill>
                <a:prstClr val="white"/>
              </a:solidFill>
              <a:latin typeface="Calibri"/>
            </a:endParaRPr>
          </a:p>
          <a:p>
            <a:r>
              <a:rPr lang="ro-RO" sz="1200" dirty="0">
                <a:solidFill>
                  <a:prstClr val="white"/>
                </a:solidFill>
                <a:latin typeface="Calibri"/>
              </a:rPr>
              <a:t>P: 		+258 </a:t>
            </a:r>
            <a:r>
              <a:rPr lang="ro-RO" sz="1200" dirty="0" smtClean="0">
                <a:solidFill>
                  <a:prstClr val="white"/>
                </a:solidFill>
                <a:latin typeface="Calibri"/>
              </a:rPr>
              <a:t>869873</a:t>
            </a:r>
            <a:endParaRPr lang="ro-RO" sz="1200" dirty="0">
              <a:solidFill>
                <a:prstClr val="white"/>
              </a:solidFill>
              <a:latin typeface="Calibri"/>
            </a:endParaRPr>
          </a:p>
          <a:p>
            <a:r>
              <a:rPr lang="ro-RO" sz="1200" dirty="0">
                <a:solidFill>
                  <a:prstClr val="white"/>
                </a:solidFill>
                <a:latin typeface="Calibri"/>
              </a:rPr>
              <a:t>Ris: 		+258 </a:t>
            </a:r>
            <a:r>
              <a:rPr lang="ro-RO" sz="1200" dirty="0" smtClean="0">
                <a:solidFill>
                  <a:prstClr val="white"/>
                </a:solidFill>
                <a:latin typeface="Calibri"/>
              </a:rPr>
              <a:t>86590</a:t>
            </a:r>
            <a:endParaRPr lang="ro-RO" sz="12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56413" y="3972517"/>
            <a:ext cx="355055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200" dirty="0">
                <a:solidFill>
                  <a:prstClr val="white"/>
                </a:solidFill>
                <a:latin typeface="Calibri"/>
              </a:rPr>
              <a:t>Sabipe:		+258 </a:t>
            </a:r>
            <a:r>
              <a:rPr lang="ro-RO" sz="1200" dirty="0" smtClean="0">
                <a:solidFill>
                  <a:prstClr val="white"/>
                </a:solidFill>
                <a:latin typeface="Calibri"/>
              </a:rPr>
              <a:t>875616</a:t>
            </a:r>
            <a:endParaRPr lang="ro-RO" sz="1200" dirty="0">
              <a:solidFill>
                <a:prstClr val="white"/>
              </a:solidFill>
              <a:latin typeface="Calibri"/>
            </a:endParaRPr>
          </a:p>
          <a:p>
            <a:r>
              <a:rPr lang="is-IS" sz="1200" dirty="0">
                <a:solidFill>
                  <a:prstClr val="white"/>
                </a:solidFill>
                <a:latin typeface="Calibri"/>
              </a:rPr>
              <a:t>Sorgia:		+258 </a:t>
            </a:r>
            <a:r>
              <a:rPr lang="is-IS" sz="1200" dirty="0" smtClean="0">
                <a:solidFill>
                  <a:prstClr val="white"/>
                </a:solidFill>
                <a:latin typeface="Calibri"/>
              </a:rPr>
              <a:t>86656</a:t>
            </a:r>
            <a:endParaRPr lang="is-IS" sz="1200" dirty="0">
              <a:solidFill>
                <a:prstClr val="white"/>
              </a:solidFill>
              <a:latin typeface="Calibri"/>
            </a:endParaRPr>
          </a:p>
          <a:p>
            <a:r>
              <a:rPr lang="pl-PL" sz="1200" dirty="0">
                <a:solidFill>
                  <a:prstClr val="white"/>
                </a:solidFill>
                <a:latin typeface="Calibri"/>
              </a:rPr>
              <a:t>Shem Euzbev:	+258 </a:t>
            </a:r>
            <a:r>
              <a:rPr lang="pl-PL" sz="1200" dirty="0" smtClean="0">
                <a:solidFill>
                  <a:prstClr val="white"/>
                </a:solidFill>
                <a:latin typeface="Calibri"/>
              </a:rPr>
              <a:t>861793</a:t>
            </a:r>
            <a:endParaRPr lang="pl-PL" sz="1200" dirty="0">
              <a:solidFill>
                <a:prstClr val="white"/>
              </a:solidFill>
              <a:latin typeface="Calibri"/>
            </a:endParaRPr>
          </a:p>
          <a:p>
            <a:r>
              <a:rPr lang="pl-PL" sz="1200" dirty="0">
                <a:solidFill>
                  <a:prstClr val="white"/>
                </a:solidFill>
                <a:latin typeface="Calibri"/>
              </a:rPr>
              <a:t>Shem Euzbev:	+258 </a:t>
            </a:r>
            <a:r>
              <a:rPr lang="pl-PL" sz="1200" dirty="0" smtClean="0">
                <a:solidFill>
                  <a:prstClr val="white"/>
                </a:solidFill>
                <a:latin typeface="Calibri"/>
              </a:rPr>
              <a:t>827392</a:t>
            </a:r>
            <a:endParaRPr lang="pl-PL" sz="1200" dirty="0">
              <a:solidFill>
                <a:prstClr val="white"/>
              </a:solidFill>
              <a:latin typeface="Calibri"/>
            </a:endParaRPr>
          </a:p>
          <a:p>
            <a:r>
              <a:rPr lang="hr-HR" sz="1200" dirty="0">
                <a:solidFill>
                  <a:prstClr val="white"/>
                </a:solidFill>
                <a:latin typeface="Calibri"/>
              </a:rPr>
              <a:t>Shomoji: 	+258 </a:t>
            </a:r>
            <a:r>
              <a:rPr lang="hr-HR" sz="1200" dirty="0" smtClean="0">
                <a:solidFill>
                  <a:prstClr val="white"/>
                </a:solidFill>
                <a:latin typeface="Calibri"/>
              </a:rPr>
              <a:t>864960</a:t>
            </a:r>
            <a:endParaRPr lang="hr-HR" sz="1200" dirty="0">
              <a:solidFill>
                <a:prstClr val="white"/>
              </a:solidFill>
              <a:latin typeface="Calibri"/>
            </a:endParaRPr>
          </a:p>
          <a:p>
            <a:r>
              <a:rPr lang="tr-TR" sz="1200" dirty="0">
                <a:solidFill>
                  <a:prstClr val="white"/>
                </a:solidFill>
                <a:latin typeface="Calibri"/>
              </a:rPr>
              <a:t>Sibi Marrupa: 	+258 </a:t>
            </a:r>
            <a:r>
              <a:rPr lang="tr-TR" sz="1200" dirty="0" smtClean="0">
                <a:solidFill>
                  <a:prstClr val="white"/>
                </a:solidFill>
                <a:latin typeface="Calibri"/>
              </a:rPr>
              <a:t>820504</a:t>
            </a:r>
            <a:endParaRPr lang="tr-TR" sz="1200" dirty="0">
              <a:solidFill>
                <a:prstClr val="white"/>
              </a:solidFill>
              <a:latin typeface="Calibri"/>
            </a:endParaRPr>
          </a:p>
          <a:p>
            <a:r>
              <a:rPr lang="tr-TR" sz="1200" dirty="0">
                <a:solidFill>
                  <a:prstClr val="white"/>
                </a:solidFill>
                <a:latin typeface="Calibri"/>
              </a:rPr>
              <a:t>Sonia: 		+258 </a:t>
            </a:r>
            <a:r>
              <a:rPr lang="tr-TR" sz="1200" dirty="0" smtClean="0">
                <a:solidFill>
                  <a:prstClr val="white"/>
                </a:solidFill>
                <a:latin typeface="Calibri"/>
              </a:rPr>
              <a:t>822734</a:t>
            </a:r>
            <a:endParaRPr lang="tr-TR" sz="1200" dirty="0">
              <a:solidFill>
                <a:prstClr val="white"/>
              </a:solidFill>
              <a:latin typeface="Calibri"/>
            </a:endParaRPr>
          </a:p>
          <a:p>
            <a:r>
              <a:rPr lang="tr-TR" sz="1200" dirty="0">
                <a:solidFill>
                  <a:prstClr val="white"/>
                </a:solidFill>
                <a:latin typeface="Calibri"/>
              </a:rPr>
              <a:t>Tabia: +	+255 </a:t>
            </a:r>
            <a:r>
              <a:rPr lang="tr-TR" sz="1200" dirty="0" smtClean="0">
                <a:solidFill>
                  <a:prstClr val="white"/>
                </a:solidFill>
                <a:latin typeface="Calibri"/>
              </a:rPr>
              <a:t>688359</a:t>
            </a:r>
            <a:endParaRPr lang="tr-TR" sz="1200" dirty="0">
              <a:solidFill>
                <a:prstClr val="white"/>
              </a:solidFill>
              <a:latin typeface="Calibri"/>
            </a:endParaRPr>
          </a:p>
          <a:p>
            <a:r>
              <a:rPr lang="fr-FR" sz="1200" dirty="0" err="1">
                <a:solidFill>
                  <a:prstClr val="white"/>
                </a:solidFill>
                <a:latin typeface="Calibri"/>
              </a:rPr>
              <a:t>Tiqui</a:t>
            </a:r>
            <a:r>
              <a:rPr lang="fr-FR" sz="1200" dirty="0">
                <a:solidFill>
                  <a:prstClr val="white"/>
                </a:solidFill>
                <a:latin typeface="Calibri"/>
              </a:rPr>
              <a:t>: 		+258 </a:t>
            </a:r>
            <a:r>
              <a:rPr lang="fr-FR" sz="1200" dirty="0" smtClean="0">
                <a:solidFill>
                  <a:prstClr val="white"/>
                </a:solidFill>
                <a:latin typeface="Calibri"/>
              </a:rPr>
              <a:t>868884</a:t>
            </a:r>
            <a:endParaRPr lang="fr-FR" sz="1200" dirty="0">
              <a:solidFill>
                <a:prstClr val="white"/>
              </a:solidFill>
              <a:latin typeface="Calibri"/>
            </a:endParaRPr>
          </a:p>
          <a:p>
            <a:r>
              <a:rPr lang="en-US" sz="1200" dirty="0">
                <a:solidFill>
                  <a:prstClr val="white"/>
                </a:solidFill>
                <a:latin typeface="Calibri"/>
              </a:rPr>
              <a:t>Unnamed: 	+258 </a:t>
            </a:r>
            <a:r>
              <a:rPr lang="en-US" sz="1200" dirty="0" smtClean="0">
                <a:solidFill>
                  <a:prstClr val="white"/>
                </a:solidFill>
                <a:latin typeface="Calibri"/>
              </a:rPr>
              <a:t>862103</a:t>
            </a:r>
            <a:endParaRPr lang="en-US" sz="1200" dirty="0">
              <a:solidFill>
                <a:prstClr val="white"/>
              </a:solidFill>
              <a:latin typeface="Calibri"/>
            </a:endParaRPr>
          </a:p>
          <a:p>
            <a:r>
              <a:rPr lang="en-US" sz="1200" dirty="0">
                <a:solidFill>
                  <a:prstClr val="white"/>
                </a:solidFill>
                <a:latin typeface="Calibri"/>
              </a:rPr>
              <a:t>Unnamed: 	+258 </a:t>
            </a:r>
            <a:r>
              <a:rPr lang="en-US" sz="1200" dirty="0" smtClean="0">
                <a:solidFill>
                  <a:prstClr val="white"/>
                </a:solidFill>
                <a:latin typeface="Calibri"/>
              </a:rPr>
              <a:t>868809</a:t>
            </a:r>
            <a:endParaRPr lang="en-US" sz="120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494" y="618486"/>
            <a:ext cx="3477718" cy="29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02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950983" y="1624"/>
            <a:ext cx="6193017" cy="959861"/>
          </a:xfrm>
        </p:spPr>
        <p:txBody>
          <a:bodyPr/>
          <a:lstStyle/>
          <a:p>
            <a:r>
              <a:rPr lang="en-US" dirty="0" smtClean="0"/>
              <a:t>Data Evaluation and Organization</a:t>
            </a:r>
            <a:br>
              <a:rPr lang="en-US" dirty="0" smtClean="0"/>
            </a:br>
            <a:r>
              <a:rPr lang="en-US" dirty="0" smtClean="0"/>
              <a:t>EXTRACTING DATA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638541" y="2419787"/>
            <a:ext cx="2979644" cy="12711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8425">
              <a:spcBef>
                <a:spcPct val="20000"/>
              </a:spcBef>
              <a:spcAft>
                <a:spcPts val="1800"/>
              </a:spcAft>
            </a:pPr>
            <a:r>
              <a:rPr lang="en-US" sz="2800" dirty="0" smtClean="0">
                <a:solidFill>
                  <a:srgbClr val="008000"/>
                </a:solidFill>
                <a:latin typeface="Avenir Next Regular"/>
                <a:cs typeface="Avenir Next Regular"/>
              </a:rPr>
              <a:t>EXERCISE</a:t>
            </a:r>
          </a:p>
          <a:p>
            <a:pPr marL="98425">
              <a:spcBef>
                <a:spcPct val="20000"/>
              </a:spcBef>
              <a:spcAft>
                <a:spcPts val="1800"/>
              </a:spcAft>
            </a:pPr>
            <a:r>
              <a:rPr lang="en-US" sz="2800" dirty="0" smtClean="0">
                <a:solidFill>
                  <a:srgbClr val="008000"/>
                </a:solidFill>
                <a:latin typeface="Avenir Next Regular"/>
                <a:cs typeface="Avenir Next Regular"/>
              </a:rPr>
              <a:t>Mark2Text Demo</a:t>
            </a:r>
            <a:endParaRPr lang="en-US" sz="2800" dirty="0">
              <a:solidFill>
                <a:srgbClr val="008000"/>
              </a:solidFill>
              <a:latin typeface="Avenir Next Regular"/>
              <a:cs typeface="Avenir Next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8590877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627</Words>
  <Application>Microsoft Office PowerPoint</Application>
  <PresentationFormat>On-screen Show (4:3)</PresentationFormat>
  <Paragraphs>200</Paragraphs>
  <Slides>14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1_Office Theme</vt:lpstr>
      <vt:lpstr> Black </vt:lpstr>
      <vt:lpstr>ORGANIZING &amp; PROCESSING INTELLIGENCE DATA</vt:lpstr>
      <vt:lpstr>Data Evaluation and Organization </vt:lpstr>
      <vt:lpstr>Data Evaluation and Organization SOURCE MATERIAL LIBRARY</vt:lpstr>
      <vt:lpstr>Data Evaluation and Organization SOURCE MATERIAL LIBRARY</vt:lpstr>
      <vt:lpstr>Data Evaluation and Organization SOURCE MATERIAL LIBRARY</vt:lpstr>
      <vt:lpstr>Data Evaluation and Organization </vt:lpstr>
      <vt:lpstr>Data Evaluation and Organization EXTRACTING DATA</vt:lpstr>
      <vt:lpstr>PowerPoint Presentation</vt:lpstr>
      <vt:lpstr>Data Evaluation and Organization EXTRACTING DATA</vt:lpstr>
      <vt:lpstr>Data Evaluation and Organization </vt:lpstr>
      <vt:lpstr>Data Evaluation and Organization ORGANIZATION</vt:lpstr>
      <vt:lpstr>PowerPoint Presentation</vt:lpstr>
      <vt:lpstr>PowerPoint Presentation</vt:lpstr>
      <vt:lpstr>Data Evaluation and Organization DOSSIERS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TSW</dc:creator>
  <cp:lastModifiedBy>Mike</cp:lastModifiedBy>
  <cp:revision>19</cp:revision>
  <dcterms:created xsi:type="dcterms:W3CDTF">2016-02-01T01:27:13Z</dcterms:created>
  <dcterms:modified xsi:type="dcterms:W3CDTF">2016-03-22T07:08:44Z</dcterms:modified>
</cp:coreProperties>
</file>